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7"/>
  </p:sldMasterIdLst>
  <p:notesMasterIdLst>
    <p:notesMasterId r:id="rId31"/>
  </p:notesMasterIdLst>
  <p:sldIdLst>
    <p:sldId id="259" r:id="rId8"/>
    <p:sldId id="674" r:id="rId9"/>
    <p:sldId id="258" r:id="rId10"/>
    <p:sldId id="679" r:id="rId11"/>
    <p:sldId id="678" r:id="rId12"/>
    <p:sldId id="677" r:id="rId13"/>
    <p:sldId id="662" r:id="rId14"/>
    <p:sldId id="666" r:id="rId15"/>
    <p:sldId id="685" r:id="rId16"/>
    <p:sldId id="670" r:id="rId17"/>
    <p:sldId id="672" r:id="rId18"/>
    <p:sldId id="680" r:id="rId19"/>
    <p:sldId id="671" r:id="rId20"/>
    <p:sldId id="664" r:id="rId21"/>
    <p:sldId id="676" r:id="rId22"/>
    <p:sldId id="673" r:id="rId23"/>
    <p:sldId id="682" r:id="rId24"/>
    <p:sldId id="665" r:id="rId25"/>
    <p:sldId id="663" r:id="rId26"/>
    <p:sldId id="681" r:id="rId27"/>
    <p:sldId id="683" r:id="rId28"/>
    <p:sldId id="661" r:id="rId29"/>
    <p:sldId id="25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F7E081-C908-AF69-13E4-F6A334DEFA6B}" name="Jean Mowday" initials="JM" userId="S::jean.mowday@tec.govt.nz::301be2ae-bf20-4e6e-9464-60c7a7fd428a" providerId="AD"/>
  <p188:author id="{D0CE1686-F09C-9537-43BA-E305E54FE07D}" name="Tarah Day" initials="TD" userId="S::tarah.day@tec.govt.nz::74733150-50f4-4286-9328-4bba4dd905d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07774F-9C0F-4243-8976-4C114CE87639}" v="8" dt="2026-09-08T22:07:06.1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8A2B43-2AFE-42CB-BCDD-C4A8984298EB}" type="datetimeFigureOut">
              <a:rPr lang="en-NZ" smtClean="0"/>
              <a:t>15/10/2026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44DB3E-E03D-4F6B-88DE-0DB662F6329B}" type="slidenum">
              <a:rPr lang="en-NZ" smtClean="0"/>
              <a:t>‹#›</a:t>
            </a:fld>
            <a:endParaRPr lang="en-NZ"/>
          </a:p>
        </p:txBody>
      </p:sp>
    </p:spTree>
    <p:extLst>
      <p:ext uri="{BB962C8B-B14F-4D97-AF65-F5344CB8AC3E}">
        <p14:creationId xmlns:p14="http://schemas.microsoft.com/office/powerpoint/2010/main" val="816250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descr="A blue background with white text&#10;&#10;Description automatically generated">
            <a:extLst>
              <a:ext uri="{FF2B5EF4-FFF2-40B4-BE49-F238E27FC236}">
                <a16:creationId xmlns:a16="http://schemas.microsoft.com/office/drawing/2014/main" id="{D9793AD1-611B-9A29-48B3-EAD4252F663A}"/>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10900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descr="A blue background with stars&#10;&#10;Description automatically generated">
            <a:extLst>
              <a:ext uri="{FF2B5EF4-FFF2-40B4-BE49-F238E27FC236}">
                <a16:creationId xmlns:a16="http://schemas.microsoft.com/office/drawing/2014/main" id="{EB0337ED-53DD-78EE-DDD9-5AB2CEC93307}"/>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4897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descr="A blue and white background with stars&#10;&#10;Description automatically generated">
            <a:extLst>
              <a:ext uri="{FF2B5EF4-FFF2-40B4-BE49-F238E27FC236}">
                <a16:creationId xmlns:a16="http://schemas.microsoft.com/office/drawing/2014/main" id="{068F11CC-59B1-F39F-F671-8EEAA690DA3A}"/>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505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descr="A sailboat in the ocean&#10;&#10;Description automatically generated">
            <a:extLst>
              <a:ext uri="{FF2B5EF4-FFF2-40B4-BE49-F238E27FC236}">
                <a16:creationId xmlns:a16="http://schemas.microsoft.com/office/drawing/2014/main" id="{68767895-889C-CB28-2AD1-2035BE744F2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38407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10" descr="A boat in the water&#10;&#10;Description automatically generated">
            <a:extLst>
              <a:ext uri="{FF2B5EF4-FFF2-40B4-BE49-F238E27FC236}">
                <a16:creationId xmlns:a16="http://schemas.microsoft.com/office/drawing/2014/main" id="{930C3C07-80E4-79DF-F81D-7098A5C50E9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376312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01895D5-5CFD-A941-92A6-9C5A30156444}"/>
              </a:ext>
            </a:extLst>
          </p:cNvPr>
          <p:cNvSpPr txBox="1"/>
          <p:nvPr>
            <p:extLst>
              <p:ext uri="{1162E1C5-73C7-4A58-AE30-91384D911F3F}">
                <p184:classification xmlns:p184="http://schemas.microsoft.com/office/powerpoint/2018/4/main" val="hdr"/>
              </p:ext>
            </p:extLst>
          </p:nvPr>
        </p:nvSpPr>
        <p:spPr>
          <a:xfrm>
            <a:off x="5595112" y="63500"/>
            <a:ext cx="1033463"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UNCLASSIFIED</a:t>
            </a:r>
          </a:p>
        </p:txBody>
      </p:sp>
      <p:sp>
        <p:nvSpPr>
          <p:cNvPr id="5" name="TextBox 4">
            <a:extLst>
              <a:ext uri="{FF2B5EF4-FFF2-40B4-BE49-F238E27FC236}">
                <a16:creationId xmlns:a16="http://schemas.microsoft.com/office/drawing/2014/main" id="{ED1AAEB8-D0E1-5600-FAE1-718C150B7EC7}"/>
              </a:ext>
            </a:extLst>
          </p:cNvPr>
          <p:cNvSpPr txBox="1"/>
          <p:nvPr>
            <p:extLst>
              <p:ext uri="{1162E1C5-73C7-4A58-AE30-91384D911F3F}">
                <p184:classification xmlns:p184="http://schemas.microsoft.com/office/powerpoint/2018/4/main" val="ftr"/>
              </p:ext>
            </p:extLst>
          </p:nvPr>
        </p:nvSpPr>
        <p:spPr>
          <a:xfrm>
            <a:off x="5595112" y="6611620"/>
            <a:ext cx="1033463"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UNCLASSIFIED</a:t>
            </a:r>
          </a:p>
        </p:txBody>
      </p:sp>
    </p:spTree>
    <p:extLst>
      <p:ext uri="{BB962C8B-B14F-4D97-AF65-F5344CB8AC3E}">
        <p14:creationId xmlns:p14="http://schemas.microsoft.com/office/powerpoint/2010/main" val="401971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tec.govt.nz/strategic-initiatives/careers-system/tahatu-career-navigator/video-transcript-how-to-pronounce-tahatu" TargetMode="External"/><Relationship Id="rId2" Type="http://schemas.openxmlformats.org/officeDocument/2006/relationships/hyperlink" Target="https://youtu.be/EuCO63QDKq4"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hyperlink" Target="https://www.tec.govt.nz/strategic-initiatives/careers-system/national-careers-system-strategy"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tahatu.govt.nz/get-inspired/interest-quiz"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tahatu.govt.nz/plan-your-future/path-finder"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www.tec.govt.nz/assets/Publications-and-others/Transitions-from-Secondary-School.pdf"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hyperlink" Target="https://tahatu.govt.nz/work/doing-an-interview/tips-for-interviews" TargetMode="External"/><Relationship Id="rId3" Type="http://schemas.openxmlformats.org/officeDocument/2006/relationships/hyperlink" Target="https://tahatu.govt.nz/api/documents/serve/159/Job_Hunters_Workbook__Web_version.pdf" TargetMode="External"/><Relationship Id="rId7" Type="http://schemas.openxmlformats.org/officeDocument/2006/relationships/hyperlink" Target="https://tahatu.govt.nz/work/applying-for-a-job/how-to-create-an-online-job-profile" TargetMode="External"/><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hyperlink" Target="https://tahatu.govt.nz/work/applying-for-a-job/how-to-complete-a-job-application-form" TargetMode="External"/><Relationship Id="rId5" Type="http://schemas.openxmlformats.org/officeDocument/2006/relationships/hyperlink" Target="https://tahatu.govt.nz/work/applying-for-a-job/how-to-write-a-cover-letter" TargetMode="External"/><Relationship Id="rId4" Type="http://schemas.openxmlformats.org/officeDocument/2006/relationships/hyperlink" Target="https://tahatu.govt.nz/work/applying-for-a-job/how-to-write-a-cv"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youtu.be/YvgZXCmUzEw"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tahatu.govt.nz/api/documents/serve/162/Tahat%C5%AB_marketing_leaflet.pdf"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tahatu.govt.nz" TargetMode="External"/><Relationship Id="rId2" Type="http://schemas.openxmlformats.org/officeDocument/2006/relationships/hyperlink" Target="https://tahatu.govt.nz/"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tahatu.govt.nz/sign-up-to-stay-connected" TargetMode="External"/><Relationship Id="rId2" Type="http://schemas.openxmlformats.org/officeDocument/2006/relationships/hyperlink" Target="https://tahatu.govt.nz/get-inspired/interest-quiz" TargetMode="External"/><Relationship Id="rId1" Type="http://schemas.openxmlformats.org/officeDocument/2006/relationships/slideLayout" Target="../slideLayouts/slideLayout3.xml"/><Relationship Id="rId4" Type="http://schemas.openxmlformats.org/officeDocument/2006/relationships/hyperlink" Target="http://www.tahatu.govt.nz"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tec.govt.nz/assets/Forms-templates-and-guides/KIS/kis-button-tahatu-information-for-teos.pdf" TargetMode="External"/><Relationship Id="rId2" Type="http://schemas.openxmlformats.org/officeDocument/2006/relationships/hyperlink" Target="https://www.tec.govt.nz/assets/Forms-templates-and-guides/KIS/TEO-Infosheet-Implementing-new-KIS-button-and-link-to-qualifications-on-Tahatu.pdf"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hyperlink" Target="https://tahatu.govt.nz/career-practice-hub/best-practice/promoting-tahatu"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hyperlink" Target="https://youtu.be/G2ww-UtPAr0" TargetMode="External"/><Relationship Id="rId2" Type="http://schemas.openxmlformats.org/officeDocument/2006/relationships/video" Target="https://www.youtube.com/embed/G2ww-UtPAr0?feature=oembed" TargetMode="External"/><Relationship Id="rId1" Type="http://schemas.openxmlformats.org/officeDocument/2006/relationships/video" Target="https://www.youtube.com/embed/75DDFCse4So?feature=oembed" TargetMode="External"/><Relationship Id="rId6" Type="http://schemas.openxmlformats.org/officeDocument/2006/relationships/hyperlink" Target="https://youtu.be/75DDFCse4So?si=prtsMBGcCzhHGXZ1" TargetMode="External"/><Relationship Id="rId5" Type="http://schemas.openxmlformats.org/officeDocument/2006/relationships/image" Target="../media/image15.jpeg"/><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9.jpeg"/><Relationship Id="rId2" Type="http://schemas.openxmlformats.org/officeDocument/2006/relationships/image" Target="../media/image16.jpeg"/><Relationship Id="rId1" Type="http://schemas.openxmlformats.org/officeDocument/2006/relationships/slideLayout" Target="../slideLayouts/slideLayout3.xml"/><Relationship Id="rId6" Type="http://schemas.openxmlformats.org/officeDocument/2006/relationships/hyperlink" Target="https://tahatu.govt.nz/career-practice-hub/best-practice/promoting-tahatu" TargetMode="External"/><Relationship Id="rId5" Type="http://schemas.openxmlformats.org/officeDocument/2006/relationships/image" Target="../media/image18.jpeg"/><Relationship Id="rId4" Type="http://schemas.openxmlformats.org/officeDocument/2006/relationships/hyperlink" Target="mailto:marketing@tec.govt.nz"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52FA76-1F2E-D568-C18F-3C3ABD4F92BF}"/>
              </a:ext>
            </a:extLst>
          </p:cNvPr>
          <p:cNvSpPr txBox="1"/>
          <p:nvPr/>
        </p:nvSpPr>
        <p:spPr>
          <a:xfrm>
            <a:off x="564886" y="611405"/>
            <a:ext cx="7652552" cy="2308324"/>
          </a:xfrm>
          <a:prstGeom prst="rect">
            <a:avLst/>
          </a:prstGeom>
          <a:noFill/>
        </p:spPr>
        <p:txBody>
          <a:bodyPr wrap="square" lIns="91440" tIns="45720" rIns="91440" bIns="45720" rtlCol="0" anchor="t">
            <a:spAutoFit/>
          </a:bodyPr>
          <a:lstStyle/>
          <a:p>
            <a:r>
              <a:rPr lang="en-NZ" sz="4800" dirty="0" err="1">
                <a:solidFill>
                  <a:schemeClr val="bg1"/>
                </a:solidFill>
                <a:latin typeface="Newzald Medium"/>
                <a:ea typeface="Newzald Medium" panose="02000504000000020004" pitchFamily="50" charset="0"/>
              </a:rPr>
              <a:t>Tahatū</a:t>
            </a:r>
            <a:r>
              <a:rPr lang="en-NZ" sz="4800" dirty="0">
                <a:solidFill>
                  <a:schemeClr val="bg1"/>
                </a:solidFill>
                <a:latin typeface="Newzald Medium"/>
                <a:ea typeface="Newzald Medium" panose="02000504000000020004" pitchFamily="50" charset="0"/>
              </a:rPr>
              <a:t> Career Navigator</a:t>
            </a:r>
          </a:p>
          <a:p>
            <a:r>
              <a:rPr lang="en-NZ" sz="4800">
                <a:solidFill>
                  <a:schemeClr val="bg1"/>
                </a:solidFill>
                <a:latin typeface="Newzald Medium" panose="02000504000000020004" pitchFamily="50" charset="0"/>
                <a:ea typeface="Newzald Medium" panose="02000504000000020004" pitchFamily="50" charset="0"/>
              </a:rPr>
              <a:t>Marketing Toolkit</a:t>
            </a:r>
          </a:p>
          <a:p>
            <a:r>
              <a:rPr lang="en-NZ" sz="2400">
                <a:solidFill>
                  <a:schemeClr val="bg1"/>
                </a:solidFill>
                <a:latin typeface="Newzald Medium"/>
                <a:ea typeface="Newzald Medium" panose="02000504000000020004" pitchFamily="50" charset="0"/>
              </a:rPr>
              <a:t>August 2026</a:t>
            </a:r>
          </a:p>
          <a:p>
            <a:endParaRPr lang="en-NZ" sz="2400">
              <a:solidFill>
                <a:schemeClr val="bg1"/>
              </a:solidFill>
              <a:latin typeface="Newzald Medium" panose="02000504000000020004" pitchFamily="50" charset="0"/>
              <a:ea typeface="Newzald Medium" panose="02000504000000020004" pitchFamily="50" charset="0"/>
              <a:cs typeface="Arial"/>
            </a:endParaRPr>
          </a:p>
        </p:txBody>
      </p:sp>
    </p:spTree>
    <p:extLst>
      <p:ext uri="{BB962C8B-B14F-4D97-AF65-F5344CB8AC3E}">
        <p14:creationId xmlns:p14="http://schemas.microsoft.com/office/powerpoint/2010/main" val="3372625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ECC67-9EE8-065C-D655-0924ECABF76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0E36956-EA19-7C90-47CB-2AF18B842BD8}"/>
              </a:ext>
            </a:extLst>
          </p:cNvPr>
          <p:cNvSpPr txBox="1">
            <a:spLocks/>
          </p:cNvSpPr>
          <p:nvPr/>
        </p:nvSpPr>
        <p:spPr>
          <a:xfrm>
            <a:off x="912606" y="197976"/>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Contents</a:t>
            </a:r>
          </a:p>
        </p:txBody>
      </p:sp>
      <p:graphicFrame>
        <p:nvGraphicFramePr>
          <p:cNvPr id="2" name="Table 1">
            <a:extLst>
              <a:ext uri="{FF2B5EF4-FFF2-40B4-BE49-F238E27FC236}">
                <a16:creationId xmlns:a16="http://schemas.microsoft.com/office/drawing/2014/main" id="{634B9D49-DE6A-F576-48DF-6C312851A9B5}"/>
              </a:ext>
            </a:extLst>
          </p:cNvPr>
          <p:cNvGraphicFramePr>
            <a:graphicFrameLocks noGrp="1"/>
          </p:cNvGraphicFramePr>
          <p:nvPr>
            <p:extLst>
              <p:ext uri="{D42A27DB-BD31-4B8C-83A1-F6EECF244321}">
                <p14:modId xmlns:p14="http://schemas.microsoft.com/office/powerpoint/2010/main" val="2953539819"/>
              </p:ext>
            </p:extLst>
          </p:nvPr>
        </p:nvGraphicFramePr>
        <p:xfrm>
          <a:off x="1026160" y="1222248"/>
          <a:ext cx="5786120" cy="4539249"/>
        </p:xfrm>
        <a:graphic>
          <a:graphicData uri="http://schemas.openxmlformats.org/drawingml/2006/table">
            <a:tbl>
              <a:tblPr firstRow="1" bandRow="1">
                <a:tableStyleId>{00A15C55-8517-42AA-B614-E9B94910E393}</a:tableStyleId>
              </a:tblPr>
              <a:tblGrid>
                <a:gridCol w="1140968">
                  <a:extLst>
                    <a:ext uri="{9D8B030D-6E8A-4147-A177-3AD203B41FA5}">
                      <a16:colId xmlns:a16="http://schemas.microsoft.com/office/drawing/2014/main" val="4033406679"/>
                    </a:ext>
                  </a:extLst>
                </a:gridCol>
                <a:gridCol w="4645152">
                  <a:extLst>
                    <a:ext uri="{9D8B030D-6E8A-4147-A177-3AD203B41FA5}">
                      <a16:colId xmlns:a16="http://schemas.microsoft.com/office/drawing/2014/main" val="2660844784"/>
                    </a:ext>
                  </a:extLst>
                </a:gridCol>
              </a:tblGrid>
              <a:tr h="349173">
                <a:tc>
                  <a:txBody>
                    <a:bodyPr/>
                    <a:lstStyle/>
                    <a:p>
                      <a:r>
                        <a:rPr lang="en-NZ" sz="1400">
                          <a:latin typeface="Geograph Medium" panose="020B0603030202060203" pitchFamily="34" charset="0"/>
                        </a:rPr>
                        <a:t>Page(s)</a:t>
                      </a:r>
                    </a:p>
                  </a:txBody>
                  <a:tcPr/>
                </a:tc>
                <a:tc>
                  <a:txBody>
                    <a:bodyPr/>
                    <a:lstStyle/>
                    <a:p>
                      <a:r>
                        <a:rPr lang="en-NZ" sz="1400">
                          <a:latin typeface="Geograph Medium" panose="020B0603030202060203" pitchFamily="34" charset="0"/>
                        </a:rPr>
                        <a:t>Contents</a:t>
                      </a:r>
                    </a:p>
                  </a:txBody>
                  <a:tcPr/>
                </a:tc>
                <a:extLst>
                  <a:ext uri="{0D108BD9-81ED-4DB2-BD59-A6C34878D82A}">
                    <a16:rowId xmlns:a16="http://schemas.microsoft.com/office/drawing/2014/main" val="3237822819"/>
                  </a:ext>
                </a:extLst>
              </a:tr>
              <a:tr h="349173">
                <a:tc>
                  <a:txBody>
                    <a:bodyPr/>
                    <a:lstStyle/>
                    <a:p>
                      <a:r>
                        <a:rPr lang="en-NZ" sz="1400">
                          <a:latin typeface="Geograph Light" panose="020B0303030202060203" pitchFamily="34" charset="0"/>
                        </a:rPr>
                        <a:t>3</a:t>
                      </a:r>
                    </a:p>
                  </a:txBody>
                  <a:tcPr/>
                </a:tc>
                <a:tc>
                  <a:txBody>
                    <a:bodyPr/>
                    <a:lstStyle/>
                    <a:p>
                      <a:r>
                        <a:rPr lang="en-NZ" sz="1400">
                          <a:latin typeface="Geograph Light"/>
                        </a:rPr>
                        <a:t>Welcome to </a:t>
                      </a:r>
                      <a:r>
                        <a:rPr lang="en-NZ" sz="1400" err="1">
                          <a:latin typeface="Geograph Light"/>
                        </a:rPr>
                        <a:t>Tahatū</a:t>
                      </a:r>
                      <a:r>
                        <a:rPr lang="en-NZ" sz="1400">
                          <a:latin typeface="Geograph Light"/>
                        </a:rPr>
                        <a:t> Career Navigator</a:t>
                      </a:r>
                    </a:p>
                  </a:txBody>
                  <a:tcPr/>
                </a:tc>
                <a:extLst>
                  <a:ext uri="{0D108BD9-81ED-4DB2-BD59-A6C34878D82A}">
                    <a16:rowId xmlns:a16="http://schemas.microsoft.com/office/drawing/2014/main" val="1925521799"/>
                  </a:ext>
                </a:extLst>
              </a:tr>
              <a:tr h="349173">
                <a:tc>
                  <a:txBody>
                    <a:bodyPr/>
                    <a:lstStyle/>
                    <a:p>
                      <a:r>
                        <a:rPr lang="en-NZ" sz="1400">
                          <a:latin typeface="Geograph Light" panose="020B0303030202060203" pitchFamily="34" charset="0"/>
                        </a:rPr>
                        <a:t>4</a:t>
                      </a:r>
                    </a:p>
                  </a:txBody>
                  <a:tcPr/>
                </a:tc>
                <a:tc>
                  <a:txBody>
                    <a:bodyPr/>
                    <a:lstStyle/>
                    <a:p>
                      <a:r>
                        <a:rPr lang="en-NZ" sz="1400">
                          <a:latin typeface="Geograph Light"/>
                        </a:rPr>
                        <a:t>Who is </a:t>
                      </a:r>
                      <a:r>
                        <a:rPr lang="en-NZ" sz="1400" err="1">
                          <a:latin typeface="Geograph Light"/>
                        </a:rPr>
                        <a:t>Tahatū</a:t>
                      </a:r>
                      <a:r>
                        <a:rPr lang="en-NZ" sz="1400">
                          <a:latin typeface="Geograph Light"/>
                        </a:rPr>
                        <a:t> Career Navigator for?</a:t>
                      </a:r>
                    </a:p>
                  </a:txBody>
                  <a:tcPr/>
                </a:tc>
                <a:extLst>
                  <a:ext uri="{0D108BD9-81ED-4DB2-BD59-A6C34878D82A}">
                    <a16:rowId xmlns:a16="http://schemas.microsoft.com/office/drawing/2014/main" val="3993435624"/>
                  </a:ext>
                </a:extLst>
              </a:tr>
              <a:tr h="349173">
                <a:tc>
                  <a:txBody>
                    <a:bodyPr/>
                    <a:lstStyle/>
                    <a:p>
                      <a:r>
                        <a:rPr lang="en-NZ" sz="1400">
                          <a:latin typeface="Geograph Light" panose="020B0303030202060203" pitchFamily="34" charset="0"/>
                        </a:rPr>
                        <a:t>5</a:t>
                      </a:r>
                    </a:p>
                  </a:txBody>
                  <a:tcPr/>
                </a:tc>
                <a:tc>
                  <a:txBody>
                    <a:bodyPr/>
                    <a:lstStyle/>
                    <a:p>
                      <a:r>
                        <a:rPr lang="en-NZ" sz="1400">
                          <a:latin typeface="Geograph Light"/>
                        </a:rPr>
                        <a:t>What </a:t>
                      </a:r>
                      <a:r>
                        <a:rPr lang="en-NZ" sz="1400" err="1">
                          <a:latin typeface="Geograph Light"/>
                        </a:rPr>
                        <a:t>Tahatū</a:t>
                      </a:r>
                      <a:r>
                        <a:rPr lang="en-NZ" sz="1400">
                          <a:latin typeface="Geograph Light"/>
                        </a:rPr>
                        <a:t> means</a:t>
                      </a:r>
                    </a:p>
                  </a:txBody>
                  <a:tcPr/>
                </a:tc>
                <a:extLst>
                  <a:ext uri="{0D108BD9-81ED-4DB2-BD59-A6C34878D82A}">
                    <a16:rowId xmlns:a16="http://schemas.microsoft.com/office/drawing/2014/main" val="3287190356"/>
                  </a:ext>
                </a:extLst>
              </a:tr>
              <a:tr h="349173">
                <a:tc>
                  <a:txBody>
                    <a:bodyPr/>
                    <a:lstStyle/>
                    <a:p>
                      <a:r>
                        <a:rPr lang="en-NZ" sz="1400">
                          <a:latin typeface="Geograph Light" panose="020B0303030202060203" pitchFamily="34" charset="0"/>
                        </a:rPr>
                        <a:t>6</a:t>
                      </a:r>
                    </a:p>
                  </a:txBody>
                  <a:tcPr/>
                </a:tc>
                <a:tc>
                  <a:txBody>
                    <a:bodyPr/>
                    <a:lstStyle/>
                    <a:p>
                      <a:r>
                        <a:rPr lang="en-NZ" sz="1400">
                          <a:latin typeface="Geograph Light"/>
                        </a:rPr>
                        <a:t>How to pronounce </a:t>
                      </a:r>
                      <a:r>
                        <a:rPr lang="en-NZ" sz="1400" err="1">
                          <a:latin typeface="Geograph Light"/>
                        </a:rPr>
                        <a:t>Tahatū</a:t>
                      </a:r>
                      <a:endParaRPr lang="en-NZ" sz="1400">
                        <a:latin typeface="Geograph Light"/>
                      </a:endParaRPr>
                    </a:p>
                  </a:txBody>
                  <a:tcPr/>
                </a:tc>
                <a:extLst>
                  <a:ext uri="{0D108BD9-81ED-4DB2-BD59-A6C34878D82A}">
                    <a16:rowId xmlns:a16="http://schemas.microsoft.com/office/drawing/2014/main" val="738018509"/>
                  </a:ext>
                </a:extLst>
              </a:tr>
              <a:tr h="349173">
                <a:tc>
                  <a:txBody>
                    <a:bodyPr/>
                    <a:lstStyle/>
                    <a:p>
                      <a:r>
                        <a:rPr lang="en-NZ" sz="1400">
                          <a:latin typeface="Geograph Light" panose="020B0303030202060203" pitchFamily="34" charset="0"/>
                        </a:rPr>
                        <a:t>7-10</a:t>
                      </a:r>
                    </a:p>
                  </a:txBody>
                  <a:tcPr/>
                </a:tc>
                <a:tc>
                  <a:txBody>
                    <a:bodyPr/>
                    <a:lstStyle/>
                    <a:p>
                      <a:r>
                        <a:rPr lang="en-NZ" sz="1400">
                          <a:latin typeface="Geograph Light" panose="020B0303030202060203" pitchFamily="34" charset="0"/>
                        </a:rPr>
                        <a:t>Key messages</a:t>
                      </a:r>
                    </a:p>
                  </a:txBody>
                  <a:tcPr/>
                </a:tc>
                <a:extLst>
                  <a:ext uri="{0D108BD9-81ED-4DB2-BD59-A6C34878D82A}">
                    <a16:rowId xmlns:a16="http://schemas.microsoft.com/office/drawing/2014/main" val="3549732584"/>
                  </a:ext>
                </a:extLst>
              </a:tr>
              <a:tr h="349173">
                <a:tc>
                  <a:txBody>
                    <a:bodyPr/>
                    <a:lstStyle/>
                    <a:p>
                      <a:r>
                        <a:rPr lang="en-NZ" sz="1400">
                          <a:latin typeface="Geograph Light" panose="020B0303030202060203" pitchFamily="34" charset="0"/>
                        </a:rPr>
                        <a:t>11</a:t>
                      </a:r>
                    </a:p>
                  </a:txBody>
                  <a:tcPr/>
                </a:tc>
                <a:tc>
                  <a:txBody>
                    <a:bodyPr/>
                    <a:lstStyle/>
                    <a:p>
                      <a:r>
                        <a:rPr lang="en-NZ" sz="1400">
                          <a:latin typeface="Geograph Light" panose="020B0303030202060203" pitchFamily="34" charset="0"/>
                        </a:rPr>
                        <a:t>Overview video</a:t>
                      </a:r>
                    </a:p>
                  </a:txBody>
                  <a:tcPr/>
                </a:tc>
                <a:extLst>
                  <a:ext uri="{0D108BD9-81ED-4DB2-BD59-A6C34878D82A}">
                    <a16:rowId xmlns:a16="http://schemas.microsoft.com/office/drawing/2014/main" val="2399268556"/>
                  </a:ext>
                </a:extLst>
              </a:tr>
              <a:tr h="349173">
                <a:tc>
                  <a:txBody>
                    <a:bodyPr/>
                    <a:lstStyle/>
                    <a:p>
                      <a:r>
                        <a:rPr lang="en-NZ" sz="1400">
                          <a:latin typeface="Geograph Light" panose="020B0303030202060203" pitchFamily="34" charset="0"/>
                        </a:rPr>
                        <a:t>12</a:t>
                      </a:r>
                    </a:p>
                  </a:txBody>
                  <a:tcPr/>
                </a:tc>
                <a:tc>
                  <a:txBody>
                    <a:bodyPr/>
                    <a:lstStyle/>
                    <a:p>
                      <a:r>
                        <a:rPr lang="en-NZ" sz="1400">
                          <a:latin typeface="Geograph Light" panose="020B0303030202060203" pitchFamily="34" charset="0"/>
                        </a:rPr>
                        <a:t>Marketing leaflet</a:t>
                      </a:r>
                    </a:p>
                  </a:txBody>
                  <a:tcPr/>
                </a:tc>
                <a:extLst>
                  <a:ext uri="{0D108BD9-81ED-4DB2-BD59-A6C34878D82A}">
                    <a16:rowId xmlns:a16="http://schemas.microsoft.com/office/drawing/2014/main" val="2152565803"/>
                  </a:ext>
                </a:extLst>
              </a:tr>
              <a:tr h="349173">
                <a:tc>
                  <a:txBody>
                    <a:bodyPr/>
                    <a:lstStyle/>
                    <a:p>
                      <a:r>
                        <a:rPr lang="en-NZ" sz="1400">
                          <a:latin typeface="Geograph Light" panose="020B0303030202060203" pitchFamily="34" charset="0"/>
                        </a:rPr>
                        <a:t>13-14</a:t>
                      </a:r>
                    </a:p>
                  </a:txBody>
                  <a:tcPr/>
                </a:tc>
                <a:tc>
                  <a:txBody>
                    <a:bodyPr/>
                    <a:lstStyle/>
                    <a:p>
                      <a:r>
                        <a:rPr lang="en-NZ" sz="1400">
                          <a:latin typeface="Geograph Light" panose="020B0303030202060203" pitchFamily="34" charset="0"/>
                        </a:rPr>
                        <a:t>Intranet content</a:t>
                      </a:r>
                    </a:p>
                  </a:txBody>
                  <a:tcPr/>
                </a:tc>
                <a:extLst>
                  <a:ext uri="{0D108BD9-81ED-4DB2-BD59-A6C34878D82A}">
                    <a16:rowId xmlns:a16="http://schemas.microsoft.com/office/drawing/2014/main" val="949408934"/>
                  </a:ext>
                </a:extLst>
              </a:tr>
              <a:tr h="349173">
                <a:tc>
                  <a:txBody>
                    <a:bodyPr/>
                    <a:lstStyle/>
                    <a:p>
                      <a:pPr lvl="0">
                        <a:buNone/>
                      </a:pPr>
                      <a:r>
                        <a:rPr lang="en-NZ" sz="1400">
                          <a:latin typeface="Geograph Light"/>
                        </a:rPr>
                        <a:t>15</a:t>
                      </a:r>
                    </a:p>
                  </a:txBody>
                  <a:tcPr/>
                </a:tc>
                <a:tc>
                  <a:txBody>
                    <a:bodyPr/>
                    <a:lstStyle/>
                    <a:p>
                      <a:pPr lvl="0">
                        <a:buNone/>
                      </a:pPr>
                      <a:r>
                        <a:rPr lang="en-NZ" sz="1400">
                          <a:latin typeface="Geograph Light"/>
                        </a:rPr>
                        <a:t>Implementing &amp; Updating KIS Button</a:t>
                      </a:r>
                    </a:p>
                  </a:txBody>
                  <a:tcPr/>
                </a:tc>
                <a:extLst>
                  <a:ext uri="{0D108BD9-81ED-4DB2-BD59-A6C34878D82A}">
                    <a16:rowId xmlns:a16="http://schemas.microsoft.com/office/drawing/2014/main" val="3514551024"/>
                  </a:ext>
                </a:extLst>
              </a:tr>
              <a:tr h="349173">
                <a:tc>
                  <a:txBody>
                    <a:bodyPr/>
                    <a:lstStyle/>
                    <a:p>
                      <a:r>
                        <a:rPr lang="en-NZ" sz="1400">
                          <a:latin typeface="Geograph Light"/>
                        </a:rPr>
                        <a:t>16-17</a:t>
                      </a:r>
                    </a:p>
                  </a:txBody>
                  <a:tcPr/>
                </a:tc>
                <a:tc>
                  <a:txBody>
                    <a:bodyPr/>
                    <a:lstStyle/>
                    <a:p>
                      <a:r>
                        <a:rPr lang="en-NZ" sz="1400">
                          <a:latin typeface="Geograph Light" panose="020B0303030202060203" pitchFamily="34" charset="0"/>
                        </a:rPr>
                        <a:t>Social media content</a:t>
                      </a:r>
                    </a:p>
                  </a:txBody>
                  <a:tcPr/>
                </a:tc>
                <a:extLst>
                  <a:ext uri="{0D108BD9-81ED-4DB2-BD59-A6C34878D82A}">
                    <a16:rowId xmlns:a16="http://schemas.microsoft.com/office/drawing/2014/main" val="1139146345"/>
                  </a:ext>
                </a:extLst>
              </a:tr>
              <a:tr h="349173">
                <a:tc>
                  <a:txBody>
                    <a:bodyPr/>
                    <a:lstStyle/>
                    <a:p>
                      <a:pPr lvl="0">
                        <a:buNone/>
                      </a:pPr>
                      <a:r>
                        <a:rPr lang="en-NZ" sz="1400">
                          <a:latin typeface="Geograph Light"/>
                        </a:rPr>
                        <a:t>18-20</a:t>
                      </a:r>
                    </a:p>
                  </a:txBody>
                  <a:tcPr/>
                </a:tc>
                <a:tc>
                  <a:txBody>
                    <a:bodyPr/>
                    <a:lstStyle/>
                    <a:p>
                      <a:pPr lvl="0">
                        <a:buNone/>
                      </a:pPr>
                      <a:r>
                        <a:rPr lang="en-NZ" sz="1400">
                          <a:latin typeface="Geograph Light"/>
                        </a:rPr>
                        <a:t>National launch campaign</a:t>
                      </a:r>
                    </a:p>
                  </a:txBody>
                  <a:tcPr/>
                </a:tc>
                <a:extLst>
                  <a:ext uri="{0D108BD9-81ED-4DB2-BD59-A6C34878D82A}">
                    <a16:rowId xmlns:a16="http://schemas.microsoft.com/office/drawing/2014/main" val="3847072563"/>
                  </a:ext>
                </a:extLst>
              </a:tr>
              <a:tr h="349173">
                <a:tc>
                  <a:txBody>
                    <a:bodyPr/>
                    <a:lstStyle/>
                    <a:p>
                      <a:r>
                        <a:rPr lang="en-NZ" sz="1400">
                          <a:latin typeface="Geograph Light"/>
                        </a:rPr>
                        <a:t>21</a:t>
                      </a:r>
                    </a:p>
                  </a:txBody>
                  <a:tcPr/>
                </a:tc>
                <a:tc>
                  <a:txBody>
                    <a:bodyPr/>
                    <a:lstStyle/>
                    <a:p>
                      <a:r>
                        <a:rPr lang="en-NZ" sz="1400">
                          <a:latin typeface="Geograph Light" panose="020B0303030202060203" pitchFamily="34" charset="0"/>
                        </a:rPr>
                        <a:t>Logo guidelines</a:t>
                      </a:r>
                    </a:p>
                  </a:txBody>
                  <a:tcPr/>
                </a:tc>
                <a:extLst>
                  <a:ext uri="{0D108BD9-81ED-4DB2-BD59-A6C34878D82A}">
                    <a16:rowId xmlns:a16="http://schemas.microsoft.com/office/drawing/2014/main" val="3379798978"/>
                  </a:ext>
                </a:extLst>
              </a:tr>
            </a:tbl>
          </a:graphicData>
        </a:graphic>
      </p:graphicFrame>
    </p:spTree>
    <p:extLst>
      <p:ext uri="{BB962C8B-B14F-4D97-AF65-F5344CB8AC3E}">
        <p14:creationId xmlns:p14="http://schemas.microsoft.com/office/powerpoint/2010/main" val="243982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A20C81-36EF-E70F-CA56-A72909B1C70E}"/>
              </a:ext>
            </a:extLst>
          </p:cNvPr>
          <p:cNvSpPr txBox="1"/>
          <p:nvPr/>
        </p:nvSpPr>
        <p:spPr>
          <a:xfrm>
            <a:off x="1019152" y="1397675"/>
            <a:ext cx="7710185" cy="2585323"/>
          </a:xfrm>
          <a:prstGeom prst="rect">
            <a:avLst/>
          </a:prstGeom>
          <a:noFill/>
        </p:spPr>
        <p:txBody>
          <a:bodyPr wrap="square" lIns="91440" tIns="45720" rIns="91440" bIns="45720" anchor="t">
            <a:spAutoFit/>
          </a:bodyPr>
          <a:lstStyle/>
          <a:p>
            <a:r>
              <a:rPr lang="en-NZ" err="1">
                <a:solidFill>
                  <a:srgbClr val="000000"/>
                </a:solidFill>
                <a:latin typeface="Geograph Light"/>
              </a:rPr>
              <a:t>Tahatū</a:t>
            </a:r>
            <a:r>
              <a:rPr lang="en-NZ" dirty="0">
                <a:solidFill>
                  <a:srgbClr val="000000"/>
                </a:solidFill>
                <a:latin typeface="Geograph Light"/>
              </a:rPr>
              <a:t> Career Navigator is the Tertiary Education Commission's (TEC's) free career planning website for all New Zealanders. It replaced the </a:t>
            </a:r>
            <a:r>
              <a:rPr lang="en-NZ">
                <a:solidFill>
                  <a:srgbClr val="000000"/>
                </a:solidFill>
                <a:latin typeface="Geograph Light"/>
              </a:rPr>
              <a:t>careers.govt.nz website in December 2025</a:t>
            </a:r>
            <a:endParaRPr lang="en-US"/>
          </a:p>
          <a:p>
            <a:endParaRPr lang="en-NZ">
              <a:solidFill>
                <a:srgbClr val="000000"/>
              </a:solidFill>
              <a:latin typeface="Geograph Light" panose="020B0303030202060203" pitchFamily="34" charset="0"/>
            </a:endParaRPr>
          </a:p>
          <a:p>
            <a:r>
              <a:rPr lang="en-NZ">
                <a:solidFill>
                  <a:srgbClr val="000000"/>
                </a:solidFill>
                <a:latin typeface="Geograph Light" panose="020B0303030202060203" pitchFamily="34" charset="0"/>
              </a:rPr>
              <a:t>This </a:t>
            </a:r>
            <a:r>
              <a:rPr lang="en-NZ">
                <a:solidFill>
                  <a:srgbClr val="000000"/>
                </a:solidFill>
                <a:latin typeface="Geograph Medium" panose="020B0603030202060203" pitchFamily="34" charset="0"/>
              </a:rPr>
              <a:t>Marketing Toolkit </a:t>
            </a:r>
            <a:r>
              <a:rPr lang="en-NZ">
                <a:solidFill>
                  <a:srgbClr val="000000"/>
                </a:solidFill>
                <a:latin typeface="Geograph Light" panose="020B0303030202060203" pitchFamily="34" charset="0"/>
              </a:rPr>
              <a:t>has been created to provide you with tools and messaging to share internally and externally across your networks and communication channels.</a:t>
            </a:r>
          </a:p>
          <a:p>
            <a:endParaRPr lang="en-NZ">
              <a:solidFill>
                <a:srgbClr val="000000"/>
              </a:solidFill>
              <a:latin typeface="Geograph Light" panose="020B0303030202060203" pitchFamily="34" charset="0"/>
            </a:endParaRPr>
          </a:p>
          <a:p>
            <a:endParaRPr lang="en-NZ">
              <a:solidFill>
                <a:srgbClr val="000000"/>
              </a:solidFill>
              <a:latin typeface="Geograph Light" panose="020B0303030202060203" pitchFamily="34" charset="0"/>
            </a:endParaRPr>
          </a:p>
        </p:txBody>
      </p:sp>
      <p:sp>
        <p:nvSpPr>
          <p:cNvPr id="5" name="Title 1">
            <a:extLst>
              <a:ext uri="{FF2B5EF4-FFF2-40B4-BE49-F238E27FC236}">
                <a16:creationId xmlns:a16="http://schemas.microsoft.com/office/drawing/2014/main" id="{85ECF098-2347-FD5C-27BC-67811EB86EC4}"/>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Welcome to </a:t>
            </a:r>
            <a:r>
              <a:rPr lang="en-NZ" err="1">
                <a:solidFill>
                  <a:srgbClr val="002060"/>
                </a:solidFill>
                <a:latin typeface="Newzald Medium" panose="02000504000000020004" pitchFamily="50" charset="0"/>
                <a:ea typeface="Newzald Medium" panose="02000504000000020004" pitchFamily="50" charset="0"/>
              </a:rPr>
              <a:t>Tahatū</a:t>
            </a:r>
            <a:r>
              <a:rPr lang="en-NZ">
                <a:solidFill>
                  <a:srgbClr val="002060"/>
                </a:solidFill>
                <a:latin typeface="Newzald Medium" panose="02000504000000020004" pitchFamily="50" charset="0"/>
                <a:ea typeface="Newzald Medium" panose="02000504000000020004" pitchFamily="50" charset="0"/>
              </a:rPr>
              <a:t> Career Navigator</a:t>
            </a:r>
          </a:p>
        </p:txBody>
      </p:sp>
      <p:sp>
        <p:nvSpPr>
          <p:cNvPr id="6" name="TextBox 5">
            <a:extLst>
              <a:ext uri="{FF2B5EF4-FFF2-40B4-BE49-F238E27FC236}">
                <a16:creationId xmlns:a16="http://schemas.microsoft.com/office/drawing/2014/main" id="{9C542E79-96E4-75DC-F4F5-AD9509040D05}"/>
              </a:ext>
            </a:extLst>
          </p:cNvPr>
          <p:cNvSpPr txBox="1"/>
          <p:nvPr/>
        </p:nvSpPr>
        <p:spPr>
          <a:xfrm>
            <a:off x="11582400" y="5286375"/>
            <a:ext cx="308098" cy="369332"/>
          </a:xfrm>
          <a:prstGeom prst="rect">
            <a:avLst/>
          </a:prstGeom>
          <a:noFill/>
        </p:spPr>
        <p:txBody>
          <a:bodyPr wrap="none" rtlCol="0">
            <a:spAutoFit/>
          </a:bodyPr>
          <a:lstStyle/>
          <a:p>
            <a:r>
              <a:rPr lang="en-NZ"/>
              <a:t>3</a:t>
            </a:r>
          </a:p>
        </p:txBody>
      </p:sp>
    </p:spTree>
    <p:extLst>
      <p:ext uri="{BB962C8B-B14F-4D97-AF65-F5344CB8AC3E}">
        <p14:creationId xmlns:p14="http://schemas.microsoft.com/office/powerpoint/2010/main" val="781926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53E1E-B152-EB68-ED0C-A4585805BDA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2FD261B-2546-5A92-28B6-A5D81D49E55D}"/>
              </a:ext>
            </a:extLst>
          </p:cNvPr>
          <p:cNvSpPr txBox="1"/>
          <p:nvPr/>
        </p:nvSpPr>
        <p:spPr>
          <a:xfrm>
            <a:off x="1019152" y="1397675"/>
            <a:ext cx="7710185" cy="3416320"/>
          </a:xfrm>
          <a:prstGeom prst="rect">
            <a:avLst/>
          </a:prstGeom>
          <a:noFill/>
        </p:spPr>
        <p:txBody>
          <a:bodyPr wrap="square">
            <a:spAutoFit/>
          </a:bodyPr>
          <a:lstStyle/>
          <a:p>
            <a:r>
              <a:rPr lang="en-NZ" err="1">
                <a:latin typeface="Geograph Light" panose="020B0303030202060203" pitchFamily="34" charset="0"/>
              </a:rPr>
              <a:t>Tahatū</a:t>
            </a:r>
            <a:r>
              <a:rPr lang="en-NZ">
                <a:latin typeface="Geograph Light" panose="020B0303030202060203" pitchFamily="34" charset="0"/>
              </a:rPr>
              <a:t> Career Navigator is for: </a:t>
            </a:r>
          </a:p>
          <a:p>
            <a:endParaRPr lang="en-NZ">
              <a:latin typeface="Geograph Light" panose="020B0303030202060203" pitchFamily="34" charset="0"/>
            </a:endParaRPr>
          </a:p>
          <a:p>
            <a:pPr marL="285750" lvl="0" indent="-285750">
              <a:buFont typeface="Arial" panose="020B0604020202020204" pitchFamily="34" charset="0"/>
              <a:buChar char="•"/>
            </a:pPr>
            <a:r>
              <a:rPr lang="en-NZ">
                <a:latin typeface="Geograph Light" panose="020B0303030202060203" pitchFamily="34" charset="0"/>
              </a:rPr>
              <a:t>anyone who wants help finding out what career they might like to do in the future, and the steps they can take to get there</a:t>
            </a:r>
          </a:p>
          <a:p>
            <a:pPr lvl="0"/>
            <a:endParaRPr lang="en-NZ">
              <a:latin typeface="Geograph Light" panose="020B0303030202060203" pitchFamily="34" charset="0"/>
            </a:endParaRPr>
          </a:p>
          <a:p>
            <a:pPr marL="285750" lvl="0" indent="-285750">
              <a:buFont typeface="Arial" panose="020B0604020202020204" pitchFamily="34" charset="0"/>
              <a:buChar char="•"/>
            </a:pPr>
            <a:r>
              <a:rPr lang="en-NZ">
                <a:latin typeface="Geograph Light" panose="020B0303030202060203" pitchFamily="34" charset="0"/>
              </a:rPr>
              <a:t>people returning to the workforce after an absence</a:t>
            </a:r>
          </a:p>
          <a:p>
            <a:pPr lvl="0"/>
            <a:endParaRPr lang="en-NZ">
              <a:latin typeface="Geograph Light" panose="020B0303030202060203" pitchFamily="34" charset="0"/>
            </a:endParaRPr>
          </a:p>
          <a:p>
            <a:pPr marL="285750" lvl="0" indent="-285750">
              <a:buFont typeface="Arial" panose="020B0604020202020204" pitchFamily="34" charset="0"/>
              <a:buChar char="•"/>
            </a:pPr>
            <a:r>
              <a:rPr lang="en-NZ">
                <a:latin typeface="Geograph Light" panose="020B0303030202060203" pitchFamily="34" charset="0"/>
              </a:rPr>
              <a:t>people wanting a career change</a:t>
            </a:r>
          </a:p>
          <a:p>
            <a:pPr lvl="0"/>
            <a:endParaRPr lang="en-NZ">
              <a:latin typeface="Geograph Light" panose="020B0303030202060203" pitchFamily="34" charset="0"/>
            </a:endParaRPr>
          </a:p>
          <a:p>
            <a:pPr marL="285750" lvl="0" indent="-285750">
              <a:buFont typeface="Arial" panose="020B0604020202020204" pitchFamily="34" charset="0"/>
              <a:buChar char="•"/>
            </a:pPr>
            <a:r>
              <a:rPr lang="en-NZ">
                <a:latin typeface="Geograph Light" panose="020B0303030202060203" pitchFamily="34" charset="0"/>
              </a:rPr>
              <a:t>whānau, friends, school career advisers, and community or agency career practitioners.</a:t>
            </a:r>
          </a:p>
          <a:p>
            <a:endParaRPr lang="en-NZ">
              <a:solidFill>
                <a:srgbClr val="000000"/>
              </a:solidFill>
              <a:latin typeface="Geograph Light" panose="020B0303030202060203" pitchFamily="34" charset="0"/>
            </a:endParaRPr>
          </a:p>
        </p:txBody>
      </p:sp>
      <p:sp>
        <p:nvSpPr>
          <p:cNvPr id="5" name="Title 1">
            <a:extLst>
              <a:ext uri="{FF2B5EF4-FFF2-40B4-BE49-F238E27FC236}">
                <a16:creationId xmlns:a16="http://schemas.microsoft.com/office/drawing/2014/main" id="{C49FA5AD-33D5-CD32-6942-3235FAC01A2B}"/>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Who is </a:t>
            </a:r>
            <a:r>
              <a:rPr lang="en-NZ" err="1">
                <a:solidFill>
                  <a:srgbClr val="002060"/>
                </a:solidFill>
                <a:latin typeface="Newzald Medium" panose="02000504000000020004" pitchFamily="50" charset="0"/>
                <a:ea typeface="Newzald Medium" panose="02000504000000020004" pitchFamily="50" charset="0"/>
              </a:rPr>
              <a:t>Tahatū</a:t>
            </a:r>
            <a:r>
              <a:rPr lang="en-NZ">
                <a:solidFill>
                  <a:srgbClr val="002060"/>
                </a:solidFill>
                <a:latin typeface="Newzald Medium" panose="02000504000000020004" pitchFamily="50" charset="0"/>
                <a:ea typeface="Newzald Medium" panose="02000504000000020004" pitchFamily="50" charset="0"/>
              </a:rPr>
              <a:t> Career Navigator for?</a:t>
            </a:r>
          </a:p>
        </p:txBody>
      </p:sp>
      <p:sp>
        <p:nvSpPr>
          <p:cNvPr id="3" name="TextBox 2">
            <a:extLst>
              <a:ext uri="{FF2B5EF4-FFF2-40B4-BE49-F238E27FC236}">
                <a16:creationId xmlns:a16="http://schemas.microsoft.com/office/drawing/2014/main" id="{37275FC9-1E8F-B0E7-2F66-1E206C0A0003}"/>
              </a:ext>
            </a:extLst>
          </p:cNvPr>
          <p:cNvSpPr txBox="1"/>
          <p:nvPr/>
        </p:nvSpPr>
        <p:spPr>
          <a:xfrm>
            <a:off x="11582400" y="5286375"/>
            <a:ext cx="308098" cy="369332"/>
          </a:xfrm>
          <a:prstGeom prst="rect">
            <a:avLst/>
          </a:prstGeom>
          <a:noFill/>
        </p:spPr>
        <p:txBody>
          <a:bodyPr wrap="none" rtlCol="0">
            <a:spAutoFit/>
          </a:bodyPr>
          <a:lstStyle/>
          <a:p>
            <a:r>
              <a:rPr lang="en-NZ"/>
              <a:t>4</a:t>
            </a:r>
          </a:p>
        </p:txBody>
      </p:sp>
    </p:spTree>
    <p:extLst>
      <p:ext uri="{BB962C8B-B14F-4D97-AF65-F5344CB8AC3E}">
        <p14:creationId xmlns:p14="http://schemas.microsoft.com/office/powerpoint/2010/main" val="2834347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8AE3D-417A-7998-5504-E0A28471E35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DD2A391-41C7-353E-1738-C00B681E92B5}"/>
              </a:ext>
            </a:extLst>
          </p:cNvPr>
          <p:cNvSpPr txBox="1"/>
          <p:nvPr/>
        </p:nvSpPr>
        <p:spPr>
          <a:xfrm>
            <a:off x="1019152" y="1397675"/>
            <a:ext cx="7710185" cy="3139321"/>
          </a:xfrm>
          <a:prstGeom prst="rect">
            <a:avLst/>
          </a:prstGeom>
          <a:noFill/>
        </p:spPr>
        <p:txBody>
          <a:bodyPr wrap="square">
            <a:spAutoFit/>
          </a:bodyPr>
          <a:lstStyle/>
          <a:p>
            <a:r>
              <a:rPr lang="en-NZ">
                <a:latin typeface="Geograph Light" panose="020B0303030202060203" pitchFamily="34" charset="0"/>
              </a:rPr>
              <a:t>The name </a:t>
            </a:r>
            <a:r>
              <a:rPr lang="en-NZ" err="1">
                <a:latin typeface="Geograph Light" panose="020B0303030202060203" pitchFamily="34" charset="0"/>
              </a:rPr>
              <a:t>Tahatū</a:t>
            </a:r>
            <a:r>
              <a:rPr lang="en-NZ">
                <a:latin typeface="Geograph Light" panose="020B0303030202060203" pitchFamily="34" charset="0"/>
              </a:rPr>
              <a:t> means ‘horizon’, especially in relation to the sea, and reflects our focus on a lifelong learning journey, heading towards the future.</a:t>
            </a:r>
          </a:p>
          <a:p>
            <a:endParaRPr lang="en-NZ">
              <a:latin typeface="Geograph Light" panose="020B0303030202060203" pitchFamily="34" charset="0"/>
            </a:endParaRPr>
          </a:p>
          <a:p>
            <a:r>
              <a:rPr lang="en-NZ">
                <a:latin typeface="Geograph Light" panose="020B0303030202060203" pitchFamily="34" charset="0"/>
              </a:rPr>
              <a:t>The </a:t>
            </a:r>
            <a:r>
              <a:rPr lang="en-NZ" err="1">
                <a:latin typeface="Geograph Light" panose="020B0303030202060203" pitchFamily="34" charset="0"/>
              </a:rPr>
              <a:t>Tahatū</a:t>
            </a:r>
            <a:r>
              <a:rPr lang="en-NZ">
                <a:latin typeface="Geograph Light" panose="020B0303030202060203" pitchFamily="34" charset="0"/>
              </a:rPr>
              <a:t> Career Navigator logo depicts </a:t>
            </a:r>
            <a:r>
              <a:rPr lang="en-NZ" err="1">
                <a:latin typeface="Geograph Light" panose="020B0303030202060203" pitchFamily="34" charset="0"/>
              </a:rPr>
              <a:t>Ngā</a:t>
            </a:r>
            <a:r>
              <a:rPr lang="en-NZ">
                <a:latin typeface="Geograph Light" panose="020B0303030202060203" pitchFamily="34" charset="0"/>
              </a:rPr>
              <a:t> hau e </a:t>
            </a:r>
            <a:r>
              <a:rPr lang="en-NZ" err="1">
                <a:latin typeface="Geograph Light" panose="020B0303030202060203" pitchFamily="34" charset="0"/>
              </a:rPr>
              <a:t>whā</a:t>
            </a:r>
            <a:r>
              <a:rPr lang="en-NZ">
                <a:latin typeface="Geograph Light" panose="020B0303030202060203" pitchFamily="34" charset="0"/>
              </a:rPr>
              <a:t>, the four winds. The changing winds were the </a:t>
            </a:r>
            <a:r>
              <a:rPr lang="en-NZ" err="1">
                <a:latin typeface="Geograph Light" panose="020B0303030202060203" pitchFamily="34" charset="0"/>
              </a:rPr>
              <a:t>tohu</a:t>
            </a:r>
            <a:r>
              <a:rPr lang="en-NZ">
                <a:latin typeface="Geograph Light" panose="020B0303030202060203" pitchFamily="34" charset="0"/>
              </a:rPr>
              <a:t> (signs) our ancestors read to guide them. </a:t>
            </a:r>
          </a:p>
          <a:p>
            <a:endParaRPr lang="en-NZ">
              <a:latin typeface="Geograph Light" panose="020B0303030202060203" pitchFamily="34" charset="0"/>
            </a:endParaRPr>
          </a:p>
          <a:p>
            <a:r>
              <a:rPr lang="en-NZ" err="1">
                <a:latin typeface="Geograph Light" panose="020B0303030202060203" pitchFamily="34" charset="0"/>
              </a:rPr>
              <a:t>Tahatū</a:t>
            </a:r>
            <a:r>
              <a:rPr lang="en-NZ">
                <a:latin typeface="Geograph Light" panose="020B0303030202060203" pitchFamily="34" charset="0"/>
              </a:rPr>
              <a:t> Career Navigator will help users read the signs around them as they navigate their career journey.</a:t>
            </a:r>
          </a:p>
          <a:p>
            <a:endParaRPr lang="en-NZ">
              <a:solidFill>
                <a:srgbClr val="000000"/>
              </a:solidFill>
              <a:latin typeface="Geograph Light" panose="020B0303030202060203" pitchFamily="34" charset="0"/>
            </a:endParaRPr>
          </a:p>
        </p:txBody>
      </p:sp>
      <p:sp>
        <p:nvSpPr>
          <p:cNvPr id="5" name="Title 1">
            <a:extLst>
              <a:ext uri="{FF2B5EF4-FFF2-40B4-BE49-F238E27FC236}">
                <a16:creationId xmlns:a16="http://schemas.microsoft.com/office/drawing/2014/main" id="{ED9C3B21-0E86-4695-0A14-6EF9B8217515}"/>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What </a:t>
            </a:r>
            <a:r>
              <a:rPr lang="en-NZ" err="1">
                <a:solidFill>
                  <a:srgbClr val="002060"/>
                </a:solidFill>
                <a:latin typeface="Newzald Medium" panose="02000504000000020004" pitchFamily="50" charset="0"/>
                <a:ea typeface="Newzald Medium" panose="02000504000000020004" pitchFamily="50" charset="0"/>
              </a:rPr>
              <a:t>Tahatū</a:t>
            </a:r>
            <a:r>
              <a:rPr lang="en-NZ">
                <a:solidFill>
                  <a:srgbClr val="002060"/>
                </a:solidFill>
                <a:latin typeface="Newzald Medium" panose="02000504000000020004" pitchFamily="50" charset="0"/>
                <a:ea typeface="Newzald Medium" panose="02000504000000020004" pitchFamily="50" charset="0"/>
              </a:rPr>
              <a:t> means</a:t>
            </a:r>
          </a:p>
        </p:txBody>
      </p:sp>
      <p:sp>
        <p:nvSpPr>
          <p:cNvPr id="2" name="TextBox 1">
            <a:extLst>
              <a:ext uri="{FF2B5EF4-FFF2-40B4-BE49-F238E27FC236}">
                <a16:creationId xmlns:a16="http://schemas.microsoft.com/office/drawing/2014/main" id="{958B1633-7B3D-8A52-35B0-FC408FEA1D14}"/>
              </a:ext>
            </a:extLst>
          </p:cNvPr>
          <p:cNvSpPr txBox="1"/>
          <p:nvPr/>
        </p:nvSpPr>
        <p:spPr>
          <a:xfrm>
            <a:off x="11582400" y="5286375"/>
            <a:ext cx="308098" cy="369332"/>
          </a:xfrm>
          <a:prstGeom prst="rect">
            <a:avLst/>
          </a:prstGeom>
          <a:noFill/>
        </p:spPr>
        <p:txBody>
          <a:bodyPr wrap="none" rtlCol="0">
            <a:spAutoFit/>
          </a:bodyPr>
          <a:lstStyle/>
          <a:p>
            <a:r>
              <a:rPr lang="en-NZ"/>
              <a:t>5</a:t>
            </a:r>
          </a:p>
        </p:txBody>
      </p:sp>
    </p:spTree>
    <p:extLst>
      <p:ext uri="{BB962C8B-B14F-4D97-AF65-F5344CB8AC3E}">
        <p14:creationId xmlns:p14="http://schemas.microsoft.com/office/powerpoint/2010/main" val="755227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09271-0ED3-82BA-0068-660C6C6F5FB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AA3B935-24AF-1F8F-BFA1-ED2713427496}"/>
              </a:ext>
            </a:extLst>
          </p:cNvPr>
          <p:cNvSpPr txBox="1"/>
          <p:nvPr/>
        </p:nvSpPr>
        <p:spPr>
          <a:xfrm>
            <a:off x="1019152" y="1397675"/>
            <a:ext cx="7710185" cy="1754326"/>
          </a:xfrm>
          <a:prstGeom prst="rect">
            <a:avLst/>
          </a:prstGeom>
          <a:noFill/>
        </p:spPr>
        <p:txBody>
          <a:bodyPr wrap="square">
            <a:spAutoFit/>
          </a:bodyPr>
          <a:lstStyle/>
          <a:p>
            <a:r>
              <a:rPr lang="en-NZ">
                <a:latin typeface="Geograph Light" panose="020B0303030202060203" pitchFamily="34" charset="0"/>
              </a:rPr>
              <a:t>We’ve created a short video with a simple guide to give people confidence when saying </a:t>
            </a:r>
            <a:r>
              <a:rPr lang="en-NZ" err="1">
                <a:latin typeface="Geograph Light" panose="020B0303030202060203" pitchFamily="34" charset="0"/>
              </a:rPr>
              <a:t>Tahatū</a:t>
            </a:r>
            <a:r>
              <a:rPr lang="en-NZ">
                <a:latin typeface="Geograph Light" panose="020B0303030202060203" pitchFamily="34" charset="0"/>
              </a:rPr>
              <a:t>.</a:t>
            </a:r>
          </a:p>
          <a:p>
            <a:endParaRPr lang="en-NZ">
              <a:solidFill>
                <a:srgbClr val="000000"/>
              </a:solidFill>
              <a:latin typeface="Geograph Light" panose="020B0303030202060203" pitchFamily="34" charset="0"/>
            </a:endParaRPr>
          </a:p>
          <a:p>
            <a:r>
              <a:rPr lang="en-NZ">
                <a:latin typeface="Geograph Light" panose="020B0303030202060203" pitchFamily="34" charset="0"/>
                <a:hlinkClick r:id="rId2" tooltip="https://youtu.be/euco63qdkq4"/>
              </a:rPr>
              <a:t>Video: How to pronounce </a:t>
            </a:r>
            <a:r>
              <a:rPr lang="en-NZ" err="1">
                <a:latin typeface="Geograph Light" panose="020B0303030202060203" pitchFamily="34" charset="0"/>
                <a:hlinkClick r:id="rId2" tooltip="https://youtu.be/euco63qdkq4"/>
              </a:rPr>
              <a:t>Tahatū</a:t>
            </a:r>
            <a:endParaRPr lang="en-NZ">
              <a:solidFill>
                <a:srgbClr val="000000"/>
              </a:solidFill>
              <a:highlight>
                <a:srgbClr val="FFFF00"/>
              </a:highlight>
              <a:latin typeface="Geograph Light" panose="020B0303030202060203" pitchFamily="34" charset="0"/>
            </a:endParaRPr>
          </a:p>
          <a:p>
            <a:r>
              <a:rPr lang="en-NZ" u="sng">
                <a:latin typeface="Geograph Light" panose="020B0303030202060203" pitchFamily="34" charset="0"/>
                <a:hlinkClick r:id="rId3"/>
              </a:rPr>
              <a:t>Video transcript: How to pronounce </a:t>
            </a:r>
            <a:r>
              <a:rPr lang="en-NZ" u="sng" err="1">
                <a:latin typeface="Geograph Light" panose="020B0303030202060203" pitchFamily="34" charset="0"/>
                <a:hlinkClick r:id="rId3"/>
              </a:rPr>
              <a:t>Tahatū</a:t>
            </a:r>
            <a:endParaRPr lang="en-NZ">
              <a:latin typeface="Geograph Light" panose="020B0303030202060203" pitchFamily="34" charset="0"/>
            </a:endParaRPr>
          </a:p>
          <a:p>
            <a:endParaRPr lang="en-NZ">
              <a:solidFill>
                <a:srgbClr val="000000"/>
              </a:solidFill>
              <a:latin typeface="Geograph Light" panose="020B0303030202060203" pitchFamily="34" charset="0"/>
            </a:endParaRPr>
          </a:p>
        </p:txBody>
      </p:sp>
      <p:sp>
        <p:nvSpPr>
          <p:cNvPr id="5" name="Title 1">
            <a:extLst>
              <a:ext uri="{FF2B5EF4-FFF2-40B4-BE49-F238E27FC236}">
                <a16:creationId xmlns:a16="http://schemas.microsoft.com/office/drawing/2014/main" id="{C4639931-16EF-FE92-140E-B032E0CFA1A0}"/>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How to pronounce </a:t>
            </a:r>
            <a:r>
              <a:rPr lang="en-NZ" err="1">
                <a:solidFill>
                  <a:srgbClr val="002060"/>
                </a:solidFill>
                <a:latin typeface="Newzald Medium" panose="02000504000000020004" pitchFamily="50" charset="0"/>
                <a:ea typeface="Newzald Medium" panose="02000504000000020004" pitchFamily="50" charset="0"/>
              </a:rPr>
              <a:t>Tahatū</a:t>
            </a:r>
            <a:endParaRPr lang="en-NZ">
              <a:solidFill>
                <a:srgbClr val="002060"/>
              </a:solidFill>
              <a:latin typeface="Newzald Medium" panose="02000504000000020004" pitchFamily="50" charset="0"/>
              <a:ea typeface="Newzald Medium" panose="02000504000000020004" pitchFamily="50" charset="0"/>
            </a:endParaRPr>
          </a:p>
        </p:txBody>
      </p:sp>
      <p:pic>
        <p:nvPicPr>
          <p:cNvPr id="3" name="Picture 2">
            <a:extLst>
              <a:ext uri="{FF2B5EF4-FFF2-40B4-BE49-F238E27FC236}">
                <a16:creationId xmlns:a16="http://schemas.microsoft.com/office/drawing/2014/main" id="{96136B8B-8898-EF4F-5990-AF3267B9D631}"/>
              </a:ext>
            </a:extLst>
          </p:cNvPr>
          <p:cNvPicPr>
            <a:picLocks noChangeAspect="1"/>
          </p:cNvPicPr>
          <p:nvPr/>
        </p:nvPicPr>
        <p:blipFill>
          <a:blip r:embed="rId4"/>
          <a:stretch>
            <a:fillRect/>
          </a:stretch>
        </p:blipFill>
        <p:spPr>
          <a:xfrm>
            <a:off x="6000750" y="2309621"/>
            <a:ext cx="5695637" cy="2618155"/>
          </a:xfrm>
          <a:prstGeom prst="rect">
            <a:avLst/>
          </a:prstGeom>
        </p:spPr>
      </p:pic>
      <p:sp>
        <p:nvSpPr>
          <p:cNvPr id="2" name="TextBox 1">
            <a:extLst>
              <a:ext uri="{FF2B5EF4-FFF2-40B4-BE49-F238E27FC236}">
                <a16:creationId xmlns:a16="http://schemas.microsoft.com/office/drawing/2014/main" id="{C48FF55D-374E-3B27-5E18-89C2BA7D299B}"/>
              </a:ext>
            </a:extLst>
          </p:cNvPr>
          <p:cNvSpPr txBox="1"/>
          <p:nvPr/>
        </p:nvSpPr>
        <p:spPr>
          <a:xfrm>
            <a:off x="11582400" y="5286375"/>
            <a:ext cx="308098" cy="369332"/>
          </a:xfrm>
          <a:prstGeom prst="rect">
            <a:avLst/>
          </a:prstGeom>
          <a:noFill/>
        </p:spPr>
        <p:txBody>
          <a:bodyPr wrap="none" rtlCol="0">
            <a:spAutoFit/>
          </a:bodyPr>
          <a:lstStyle/>
          <a:p>
            <a:r>
              <a:rPr lang="en-NZ"/>
              <a:t>6</a:t>
            </a:r>
          </a:p>
        </p:txBody>
      </p:sp>
    </p:spTree>
    <p:extLst>
      <p:ext uri="{BB962C8B-B14F-4D97-AF65-F5344CB8AC3E}">
        <p14:creationId xmlns:p14="http://schemas.microsoft.com/office/powerpoint/2010/main" val="2153369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306F9-C523-0DBE-0A89-E5CBF90C9B33}"/>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D62770E-3C0B-142A-756E-3E407A91D256}"/>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Key messages</a:t>
            </a:r>
          </a:p>
        </p:txBody>
      </p:sp>
      <p:sp>
        <p:nvSpPr>
          <p:cNvPr id="4" name="TextBox 3">
            <a:extLst>
              <a:ext uri="{FF2B5EF4-FFF2-40B4-BE49-F238E27FC236}">
                <a16:creationId xmlns:a16="http://schemas.microsoft.com/office/drawing/2014/main" id="{6EE00949-7DDC-44DF-CB25-2EDD2B17C4B0}"/>
              </a:ext>
            </a:extLst>
          </p:cNvPr>
          <p:cNvSpPr txBox="1"/>
          <p:nvPr/>
        </p:nvSpPr>
        <p:spPr>
          <a:xfrm>
            <a:off x="6481302" y="2106782"/>
            <a:ext cx="4785359" cy="2954655"/>
          </a:xfrm>
          <a:prstGeom prst="rect">
            <a:avLst/>
          </a:prstGeom>
          <a:solidFill>
            <a:schemeClr val="tx2">
              <a:lumMod val="10000"/>
              <a:lumOff val="90000"/>
            </a:schemeClr>
          </a:solidFill>
        </p:spPr>
        <p:txBody>
          <a:bodyPr wrap="square" lIns="91440" tIns="45720" rIns="91440" bIns="45720" anchor="t">
            <a:spAutoFit/>
          </a:bodyPr>
          <a:lstStyle/>
          <a:p>
            <a:pPr fontAlgn="base"/>
            <a:r>
              <a:rPr lang="en-NZ" sz="1400" dirty="0" err="1">
                <a:latin typeface="Geograph Medium"/>
                <a:cs typeface="Arial"/>
              </a:rPr>
              <a:t>Tahatū</a:t>
            </a:r>
            <a:r>
              <a:rPr lang="en-NZ" sz="1400" dirty="0">
                <a:latin typeface="Geograph Medium"/>
                <a:cs typeface="Arial"/>
              </a:rPr>
              <a:t> Career Navigator top facts and figures </a:t>
            </a:r>
          </a:p>
          <a:p>
            <a:pPr fontAlgn="base"/>
            <a:endParaRPr lang="en-NZ" b="1">
              <a:latin typeface="Geograph Medium" panose="020B0603030202060203" pitchFamily="34" charset="0"/>
              <a:cs typeface="Arial" panose="020B0604020202020204" pitchFamily="34" charset="0"/>
            </a:endParaRPr>
          </a:p>
          <a:p>
            <a:pPr marL="285750" indent="-285750" fontAlgn="base">
              <a:buFont typeface="Arial" panose="020B0604020202020204" pitchFamily="34" charset="0"/>
              <a:buChar char="•"/>
            </a:pPr>
            <a:r>
              <a:rPr lang="en-NZ" sz="1600" err="1">
                <a:latin typeface="Geograph Thin"/>
                <a:cs typeface="Arial"/>
              </a:rPr>
              <a:t>Tahatū</a:t>
            </a:r>
            <a:r>
              <a:rPr lang="en-NZ" sz="1600">
                <a:latin typeface="Geograph Thin"/>
                <a:cs typeface="Arial"/>
              </a:rPr>
              <a:t> Career Navigator has 3,000+ pages </a:t>
            </a:r>
          </a:p>
          <a:p>
            <a:pPr marL="285750" indent="-285750" fontAlgn="base">
              <a:buFont typeface="Arial" panose="020B0604020202020204" pitchFamily="34" charset="0"/>
              <a:buChar char="•"/>
            </a:pPr>
            <a:r>
              <a:rPr lang="en-NZ" sz="1600">
                <a:latin typeface="Geograph Thin"/>
                <a:cs typeface="Arial"/>
              </a:rPr>
              <a:t>Shows 260+ videos </a:t>
            </a:r>
          </a:p>
          <a:p>
            <a:pPr marL="285750" indent="-285750" fontAlgn="base">
              <a:buFont typeface="Arial" panose="020B0604020202020204" pitchFamily="34" charset="0"/>
              <a:buChar char="•"/>
            </a:pPr>
            <a:r>
              <a:rPr lang="en-NZ" sz="1600">
                <a:latin typeface="Geograph Thin"/>
                <a:cs typeface="Arial"/>
              </a:rPr>
              <a:t>Features over 800 career ideas </a:t>
            </a:r>
          </a:p>
          <a:p>
            <a:pPr marL="285750" indent="-285750" fontAlgn="base">
              <a:buFont typeface="Arial" panose="020B0604020202020204" pitchFamily="34" charset="0"/>
              <a:buChar char="•"/>
            </a:pPr>
            <a:r>
              <a:rPr lang="en-NZ" sz="1600">
                <a:latin typeface="Geograph Thin" panose="020B0403030202060203" pitchFamily="34" charset="0"/>
                <a:cs typeface="Arial" panose="020B0604020202020204" pitchFamily="34" charset="0"/>
              </a:rPr>
              <a:t>Explore over 100 school subjects </a:t>
            </a:r>
          </a:p>
          <a:p>
            <a:pPr marL="285750" indent="-285750" fontAlgn="base">
              <a:buFont typeface="Arial" panose="020B0604020202020204" pitchFamily="34" charset="0"/>
              <a:buChar char="•"/>
            </a:pPr>
            <a:r>
              <a:rPr lang="en-NZ" sz="1600">
                <a:latin typeface="Geograph Thin"/>
                <a:cs typeface="Arial"/>
              </a:rPr>
              <a:t>See over 4000 tertiary qualifications available in New Zealand</a:t>
            </a:r>
          </a:p>
          <a:p>
            <a:endParaRPr lang="en-NZ" sz="1400">
              <a:latin typeface="Geograph Thin" panose="020B0403030202060203" pitchFamily="34" charset="0"/>
              <a:cs typeface="Arial" panose="020B0604020202020204" pitchFamily="34" charset="0"/>
            </a:endParaRPr>
          </a:p>
          <a:p>
            <a:endParaRPr lang="en-NZ" sz="1000">
              <a:latin typeface="Geograph Thin" panose="020B0403030202060203" pitchFamily="34" charset="0"/>
              <a:cs typeface="Arial" panose="020B0604020202020204" pitchFamily="34" charset="0"/>
            </a:endParaRPr>
          </a:p>
          <a:p>
            <a:endParaRPr lang="en-NZ" sz="1000">
              <a:latin typeface="Geograph Thin" panose="020B0403030202060203" pitchFamily="34" charset="0"/>
              <a:cs typeface="Arial" panose="020B0604020202020204" pitchFamily="34" charset="0"/>
            </a:endParaRPr>
          </a:p>
          <a:p>
            <a:endParaRPr lang="en-NZ" sz="1400">
              <a:latin typeface="Geograph Thin" panose="020B0403030202060203" pitchFamily="34" charset="0"/>
              <a:cs typeface="Arial" panose="020B0604020202020204" pitchFamily="34" charset="0"/>
            </a:endParaRPr>
          </a:p>
          <a:p>
            <a:endParaRPr lang="en-NZ" sz="1000">
              <a:latin typeface="Geograph Thin" panose="020B0403030202060203" pitchFamily="34" charset="0"/>
              <a:cs typeface="Arial" panose="020B0604020202020204" pitchFamily="34" charset="0"/>
            </a:endParaRPr>
          </a:p>
        </p:txBody>
      </p:sp>
      <p:sp>
        <p:nvSpPr>
          <p:cNvPr id="7" name="TextBox 6">
            <a:extLst>
              <a:ext uri="{FF2B5EF4-FFF2-40B4-BE49-F238E27FC236}">
                <a16:creationId xmlns:a16="http://schemas.microsoft.com/office/drawing/2014/main" id="{D93DD207-B714-70C6-8592-4ACA1AE14656}"/>
              </a:ext>
            </a:extLst>
          </p:cNvPr>
          <p:cNvSpPr txBox="1"/>
          <p:nvPr/>
        </p:nvSpPr>
        <p:spPr>
          <a:xfrm>
            <a:off x="1036321" y="2106783"/>
            <a:ext cx="4785359" cy="2846933"/>
          </a:xfrm>
          <a:prstGeom prst="rect">
            <a:avLst/>
          </a:prstGeom>
          <a:solidFill>
            <a:schemeClr val="tx2">
              <a:lumMod val="10000"/>
              <a:lumOff val="90000"/>
            </a:schemeClr>
          </a:solidFill>
        </p:spPr>
        <p:txBody>
          <a:bodyPr wrap="square" lIns="91440" tIns="45720" rIns="91440" bIns="45720" anchor="t">
            <a:spAutoFit/>
          </a:bodyPr>
          <a:lstStyle/>
          <a:p>
            <a:pPr fontAlgn="base"/>
            <a:r>
              <a:rPr lang="en-NZ" sz="1400" dirty="0" err="1">
                <a:latin typeface="Geograph Medium"/>
                <a:cs typeface="Arial"/>
              </a:rPr>
              <a:t>Tahatū</a:t>
            </a:r>
            <a:r>
              <a:rPr lang="en-NZ" sz="1400" dirty="0">
                <a:latin typeface="Geograph Medium"/>
                <a:cs typeface="Arial"/>
              </a:rPr>
              <a:t> Career Navigator is reshaping career information and support in New Zealand</a:t>
            </a:r>
          </a:p>
          <a:p>
            <a:pPr fontAlgn="base"/>
            <a:endParaRPr lang="en-NZ" sz="1400">
              <a:latin typeface="Geograph Medium" panose="020B0603030202060203" pitchFamily="34" charset="0"/>
              <a:cs typeface="Arial" panose="020B0604020202020204" pitchFamily="34" charset="0"/>
            </a:endParaRPr>
          </a:p>
          <a:p>
            <a:pPr marL="285750" indent="-285750" fontAlgn="base">
              <a:buFont typeface="Arial" panose="020B0604020202020204" pitchFamily="34" charset="0"/>
              <a:buChar char="•"/>
            </a:pPr>
            <a:r>
              <a:rPr lang="en-NZ" sz="1400" dirty="0" err="1">
                <a:latin typeface="Geograph Thin"/>
                <a:cs typeface="Arial"/>
              </a:rPr>
              <a:t>Tahatū</a:t>
            </a:r>
            <a:r>
              <a:rPr lang="en-NZ" sz="1400" dirty="0">
                <a:latin typeface="Geograph Thin"/>
                <a:cs typeface="Arial"/>
              </a:rPr>
              <a:t> Career Navigator is a key initiative under the </a:t>
            </a:r>
            <a:r>
              <a:rPr lang="en-NZ" sz="1400" u="sng" dirty="0">
                <a:latin typeface="Geograph Thin"/>
                <a:hlinkClick r:id="rId2"/>
              </a:rPr>
              <a:t>National Careers System Strategy (NCSS)</a:t>
            </a:r>
            <a:r>
              <a:rPr lang="en-NZ" sz="1400" dirty="0">
                <a:latin typeface="Geograph Thin"/>
              </a:rPr>
              <a:t> and Action Plan, which is led by TEC and informed by in-depth research.</a:t>
            </a:r>
          </a:p>
          <a:p>
            <a:pPr marL="285750" indent="-285750">
              <a:buFont typeface="Arial" panose="020B0604020202020204" pitchFamily="34" charset="0"/>
              <a:buChar char="•"/>
            </a:pPr>
            <a:r>
              <a:rPr lang="en-NZ" sz="1400" dirty="0" err="1">
                <a:latin typeface="Geograph Thin"/>
                <a:ea typeface="+mn-lt"/>
                <a:cs typeface="+mn-lt"/>
              </a:rPr>
              <a:t>Tahatū</a:t>
            </a:r>
            <a:r>
              <a:rPr lang="en-NZ" sz="1400" dirty="0">
                <a:latin typeface="Geograph Thin"/>
                <a:ea typeface="+mn-lt"/>
                <a:cs typeface="+mn-lt"/>
              </a:rPr>
              <a:t> Career Navigator delivers a comprehensive, data-informed experience. It combines a database of occupations in New Zealand, workforce insights and integrated planning tools that expand on the functionality previously available through careers.govt.nz.</a:t>
            </a:r>
            <a:endParaRPr lang="en-NZ" sz="1400" dirty="0">
              <a:latin typeface="Geograph Thin"/>
              <a:cs typeface="Arial" panose="020B0604020202020204" pitchFamily="34" charset="0"/>
            </a:endParaRPr>
          </a:p>
          <a:p>
            <a:pPr marL="285750" indent="-285750">
              <a:buFont typeface="Arial" panose="020B0604020202020204" pitchFamily="34" charset="0"/>
              <a:buChar char="•"/>
            </a:pPr>
            <a:endParaRPr lang="en-NZ" sz="1400" dirty="0">
              <a:latin typeface="Geograph Thin" panose="020B0403030202060203" pitchFamily="34" charset="0"/>
              <a:cs typeface="Arial" panose="020B0604020202020204" pitchFamily="34" charset="0"/>
            </a:endParaRPr>
          </a:p>
          <a:p>
            <a:pPr fontAlgn="base"/>
            <a:endParaRPr lang="en-NZ" sz="1100">
              <a:latin typeface="Geograph Thin" panose="020B0403030202060203" pitchFamily="34" charset="0"/>
              <a:cs typeface="Arial" panose="020B0604020202020204" pitchFamily="34" charset="0"/>
            </a:endParaRPr>
          </a:p>
        </p:txBody>
      </p:sp>
      <p:sp>
        <p:nvSpPr>
          <p:cNvPr id="8" name="TextBox 7">
            <a:extLst>
              <a:ext uri="{FF2B5EF4-FFF2-40B4-BE49-F238E27FC236}">
                <a16:creationId xmlns:a16="http://schemas.microsoft.com/office/drawing/2014/main" id="{B384635E-C3B4-D31D-63B0-BE8FACA561FB}"/>
              </a:ext>
            </a:extLst>
          </p:cNvPr>
          <p:cNvSpPr txBox="1"/>
          <p:nvPr/>
        </p:nvSpPr>
        <p:spPr>
          <a:xfrm>
            <a:off x="949182" y="1046988"/>
            <a:ext cx="7582170" cy="646331"/>
          </a:xfrm>
          <a:prstGeom prst="rect">
            <a:avLst/>
          </a:prstGeom>
          <a:noFill/>
        </p:spPr>
        <p:txBody>
          <a:bodyPr wrap="square" rtlCol="0">
            <a:spAutoFit/>
          </a:bodyPr>
          <a:lstStyle/>
          <a:p>
            <a:r>
              <a:rPr lang="en-NZ">
                <a:latin typeface="Geograph Thin" panose="020B0403030202060203" pitchFamily="34" charset="0"/>
              </a:rPr>
              <a:t>These key messages have been provided to help you create and share messages and spread the word about </a:t>
            </a:r>
            <a:r>
              <a:rPr lang="en-NZ" err="1">
                <a:latin typeface="Geograph Thin" panose="020B0403030202060203" pitchFamily="34" charset="0"/>
              </a:rPr>
              <a:t>Tahatū</a:t>
            </a:r>
            <a:r>
              <a:rPr lang="en-NZ">
                <a:latin typeface="Geograph Thin" panose="020B0403030202060203" pitchFamily="34" charset="0"/>
              </a:rPr>
              <a:t> Career Navigator.</a:t>
            </a:r>
          </a:p>
        </p:txBody>
      </p:sp>
      <p:sp>
        <p:nvSpPr>
          <p:cNvPr id="2" name="TextBox 1">
            <a:extLst>
              <a:ext uri="{FF2B5EF4-FFF2-40B4-BE49-F238E27FC236}">
                <a16:creationId xmlns:a16="http://schemas.microsoft.com/office/drawing/2014/main" id="{B2E4CA49-0186-B4E5-7F26-A6D1970A4038}"/>
              </a:ext>
            </a:extLst>
          </p:cNvPr>
          <p:cNvSpPr txBox="1"/>
          <p:nvPr/>
        </p:nvSpPr>
        <p:spPr>
          <a:xfrm>
            <a:off x="11582400" y="5286375"/>
            <a:ext cx="308098" cy="369332"/>
          </a:xfrm>
          <a:prstGeom prst="rect">
            <a:avLst/>
          </a:prstGeom>
          <a:noFill/>
        </p:spPr>
        <p:txBody>
          <a:bodyPr wrap="none" rtlCol="0">
            <a:spAutoFit/>
          </a:bodyPr>
          <a:lstStyle/>
          <a:p>
            <a:r>
              <a:rPr lang="en-NZ"/>
              <a:t>7</a:t>
            </a:r>
          </a:p>
        </p:txBody>
      </p:sp>
    </p:spTree>
    <p:extLst>
      <p:ext uri="{BB962C8B-B14F-4D97-AF65-F5344CB8AC3E}">
        <p14:creationId xmlns:p14="http://schemas.microsoft.com/office/powerpoint/2010/main" val="534914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ED576-87BC-34D9-7AD9-F04C1FD6C68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CAC0C3-B42F-FE9F-31BA-F8D46F59388C}"/>
              </a:ext>
            </a:extLst>
          </p:cNvPr>
          <p:cNvSpPr txBox="1"/>
          <p:nvPr/>
        </p:nvSpPr>
        <p:spPr>
          <a:xfrm>
            <a:off x="1004046" y="1283588"/>
            <a:ext cx="4785359" cy="3754874"/>
          </a:xfrm>
          <a:prstGeom prst="rect">
            <a:avLst/>
          </a:prstGeom>
          <a:solidFill>
            <a:schemeClr val="tx2">
              <a:lumMod val="10000"/>
              <a:lumOff val="90000"/>
            </a:schemeClr>
          </a:solidFill>
        </p:spPr>
        <p:txBody>
          <a:bodyPr wrap="square" lIns="91440" tIns="45720" rIns="91440" bIns="45720" anchor="t">
            <a:spAutoFit/>
          </a:bodyPr>
          <a:lstStyle/>
          <a:p>
            <a:pPr fontAlgn="base"/>
            <a:r>
              <a:rPr lang="en-NZ" sz="1400" err="1">
                <a:latin typeface="Geograph Medium" panose="020B0603030202060203" pitchFamily="34" charset="0"/>
                <a:cs typeface="Arial" panose="020B0604020202020204" pitchFamily="34" charset="0"/>
              </a:rPr>
              <a:t>Tahatū</a:t>
            </a:r>
            <a:r>
              <a:rPr lang="en-NZ" sz="1400">
                <a:latin typeface="Geograph Medium" panose="020B0603030202060203" pitchFamily="34" charset="0"/>
                <a:cs typeface="Arial" panose="020B0604020202020204" pitchFamily="34" charset="0"/>
              </a:rPr>
              <a:t> Career Navigator helps you identify skills and interests </a:t>
            </a:r>
          </a:p>
          <a:p>
            <a:pPr fontAlgn="base"/>
            <a:endParaRPr lang="en-NZ" sz="1400">
              <a:latin typeface="Geograph Medium" panose="020B0603030202060203" pitchFamily="34" charset="0"/>
              <a:cs typeface="Arial" panose="020B0604020202020204" pitchFamily="34" charset="0"/>
            </a:endParaRPr>
          </a:p>
          <a:p>
            <a:pPr marL="285750" indent="-285750" fontAlgn="base">
              <a:buFont typeface="Arial" panose="020B0604020202020204" pitchFamily="34" charset="0"/>
              <a:buChar char="•"/>
            </a:pPr>
            <a:r>
              <a:rPr lang="en-NZ" sz="1400" err="1">
                <a:latin typeface="Geograph Thin"/>
                <a:cs typeface="Arial"/>
              </a:rPr>
              <a:t>Tahatū</a:t>
            </a:r>
            <a:r>
              <a:rPr lang="en-NZ" sz="1400">
                <a:latin typeface="Geograph Thin"/>
                <a:cs typeface="Arial"/>
              </a:rPr>
              <a:t> Career Navigator isn’t just another online resource. For students, it’s aligned with the school curriculum to support national career education frameworks, connecting school subjects, study and training and career ideas in a new way. </a:t>
            </a:r>
          </a:p>
          <a:p>
            <a:pPr marL="285750" indent="-285750" fontAlgn="base">
              <a:buFont typeface="Arial" panose="020B0604020202020204" pitchFamily="34" charset="0"/>
              <a:buChar char="•"/>
            </a:pPr>
            <a:r>
              <a:rPr lang="en-NZ" sz="1400">
                <a:latin typeface="Geograph Thin" panose="020B0403030202060203" pitchFamily="34" charset="0"/>
                <a:cs typeface="Arial" panose="020B0604020202020204" pitchFamily="34" charset="0"/>
              </a:rPr>
              <a:t>For all New Zealanders, </a:t>
            </a:r>
            <a:r>
              <a:rPr lang="en-NZ" sz="1400" err="1">
                <a:latin typeface="Geograph Thin" panose="020B0403030202060203" pitchFamily="34" charset="0"/>
                <a:cs typeface="Arial" panose="020B0604020202020204" pitchFamily="34" charset="0"/>
              </a:rPr>
              <a:t>Tahatū</a:t>
            </a:r>
            <a:r>
              <a:rPr lang="en-NZ" sz="1400">
                <a:latin typeface="Geograph Thin" panose="020B0403030202060203" pitchFamily="34" charset="0"/>
                <a:cs typeface="Arial" panose="020B0604020202020204" pitchFamily="34" charset="0"/>
              </a:rPr>
              <a:t> Career Navigator has interactive tools that help people explore their interests, values and strengths and how they can match up with study, training and career choices at any stage in their lives. </a:t>
            </a:r>
          </a:p>
          <a:p>
            <a:pPr marL="285750" indent="-285750" fontAlgn="base">
              <a:buFont typeface="Arial" panose="020B0604020202020204" pitchFamily="34" charset="0"/>
              <a:buChar char="•"/>
            </a:pPr>
            <a:r>
              <a:rPr lang="en-NZ" sz="1400">
                <a:latin typeface="Geograph Thin"/>
                <a:cs typeface="Arial"/>
              </a:rPr>
              <a:t>Identify your career interests and options through the </a:t>
            </a:r>
            <a:r>
              <a:rPr lang="en-NZ" sz="1400" u="sng">
                <a:latin typeface="Geograph Thin"/>
                <a:cs typeface="Arial"/>
                <a:hlinkClick r:id="rId2"/>
              </a:rPr>
              <a:t>Tahatū Interest quiz</a:t>
            </a:r>
            <a:r>
              <a:rPr lang="en-NZ" sz="1400">
                <a:latin typeface="Geograph Thin"/>
                <a:cs typeface="Arial"/>
              </a:rPr>
              <a:t> </a:t>
            </a:r>
          </a:p>
          <a:p>
            <a:endParaRPr lang="en-NZ" sz="1400">
              <a:latin typeface="Geograph Thin" panose="020B0403030202060203" pitchFamily="34" charset="0"/>
              <a:cs typeface="Arial" panose="020B0604020202020204" pitchFamily="34" charset="0"/>
            </a:endParaRPr>
          </a:p>
          <a:p>
            <a:endParaRPr lang="en-NZ" sz="1400">
              <a:latin typeface="Geograph Thin" panose="020B0403030202060203" pitchFamily="34" charset="0"/>
              <a:cs typeface="Arial" panose="020B0604020202020204" pitchFamily="34" charset="0"/>
            </a:endParaRPr>
          </a:p>
          <a:p>
            <a:endParaRPr lang="en-NZ" sz="1400">
              <a:latin typeface="Geograph Thin" panose="020B0403030202060203" pitchFamily="34" charset="0"/>
              <a:cs typeface="Arial" panose="020B0604020202020204" pitchFamily="34" charset="0"/>
            </a:endParaRPr>
          </a:p>
        </p:txBody>
      </p:sp>
      <p:sp>
        <p:nvSpPr>
          <p:cNvPr id="6" name="Title 1">
            <a:extLst>
              <a:ext uri="{FF2B5EF4-FFF2-40B4-BE49-F238E27FC236}">
                <a16:creationId xmlns:a16="http://schemas.microsoft.com/office/drawing/2014/main" id="{810D5C5A-DD80-2D33-CC82-8C5C6AED90CD}"/>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Key messages</a:t>
            </a:r>
          </a:p>
        </p:txBody>
      </p:sp>
      <p:pic>
        <p:nvPicPr>
          <p:cNvPr id="8" name="Picture 7">
            <a:extLst>
              <a:ext uri="{FF2B5EF4-FFF2-40B4-BE49-F238E27FC236}">
                <a16:creationId xmlns:a16="http://schemas.microsoft.com/office/drawing/2014/main" id="{6F786FC1-E7FA-5DD8-6D1D-BA5FE0255B50}"/>
              </a:ext>
            </a:extLst>
          </p:cNvPr>
          <p:cNvPicPr>
            <a:picLocks noChangeAspect="1"/>
          </p:cNvPicPr>
          <p:nvPr/>
        </p:nvPicPr>
        <p:blipFill>
          <a:blip r:embed="rId3"/>
          <a:stretch>
            <a:fillRect/>
          </a:stretch>
        </p:blipFill>
        <p:spPr>
          <a:xfrm>
            <a:off x="6219716" y="1283588"/>
            <a:ext cx="5528845" cy="3773522"/>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9AACB5F1-08C9-BB92-7666-9C5D62F19F23}"/>
              </a:ext>
            </a:extLst>
          </p:cNvPr>
          <p:cNvSpPr txBox="1"/>
          <p:nvPr/>
        </p:nvSpPr>
        <p:spPr>
          <a:xfrm>
            <a:off x="11582400" y="5286375"/>
            <a:ext cx="308098" cy="369332"/>
          </a:xfrm>
          <a:prstGeom prst="rect">
            <a:avLst/>
          </a:prstGeom>
          <a:noFill/>
        </p:spPr>
        <p:txBody>
          <a:bodyPr wrap="none" rtlCol="0">
            <a:spAutoFit/>
          </a:bodyPr>
          <a:lstStyle/>
          <a:p>
            <a:r>
              <a:rPr lang="en-NZ"/>
              <a:t>8</a:t>
            </a:r>
          </a:p>
        </p:txBody>
      </p:sp>
    </p:spTree>
    <p:extLst>
      <p:ext uri="{BB962C8B-B14F-4D97-AF65-F5344CB8AC3E}">
        <p14:creationId xmlns:p14="http://schemas.microsoft.com/office/powerpoint/2010/main" val="2272846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186D6-B9A8-00F8-7E01-C0BF364E637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4A121D9-9DA8-1765-4DBE-0FB77F59C744}"/>
              </a:ext>
            </a:extLst>
          </p:cNvPr>
          <p:cNvSpPr txBox="1"/>
          <p:nvPr/>
        </p:nvSpPr>
        <p:spPr>
          <a:xfrm>
            <a:off x="1004046" y="1283588"/>
            <a:ext cx="4785359" cy="4185761"/>
          </a:xfrm>
          <a:prstGeom prst="rect">
            <a:avLst/>
          </a:prstGeom>
          <a:solidFill>
            <a:schemeClr val="tx2">
              <a:lumMod val="10000"/>
              <a:lumOff val="90000"/>
            </a:schemeClr>
          </a:solidFill>
        </p:spPr>
        <p:txBody>
          <a:bodyPr wrap="square" lIns="91440" tIns="45720" rIns="91440" bIns="45720" anchor="t">
            <a:spAutoFit/>
          </a:bodyPr>
          <a:lstStyle/>
          <a:p>
            <a:pPr fontAlgn="base"/>
            <a:r>
              <a:rPr lang="en-NZ" sz="1400" dirty="0">
                <a:latin typeface="Geograph Medium" panose="020B0603030202060203" pitchFamily="34" charset="0"/>
                <a:cs typeface="Arial" panose="020B0604020202020204" pitchFamily="34" charset="0"/>
              </a:rPr>
              <a:t>Path Finder helps you turn a career idea into a clear path forward and gives you the confidence to take the next step.</a:t>
            </a:r>
          </a:p>
          <a:p>
            <a:pPr fontAlgn="base"/>
            <a:endParaRPr lang="en-NZ" sz="1400" dirty="0">
              <a:latin typeface="Geograph Medium" panose="020B0603030202060203" pitchFamily="34" charset="0"/>
              <a:cs typeface="Arial" panose="020B0604020202020204" pitchFamily="34" charset="0"/>
            </a:endParaRPr>
          </a:p>
          <a:p>
            <a:pPr marL="285750" indent="-285750">
              <a:buFont typeface="Arial" panose="020B0604020202020204" pitchFamily="34" charset="0"/>
              <a:buChar char="•"/>
            </a:pPr>
            <a:r>
              <a:rPr lang="en-NZ" sz="1400" dirty="0">
                <a:solidFill>
                  <a:srgbClr val="000000"/>
                </a:solidFill>
                <a:latin typeface="Geograph Thin"/>
              </a:rPr>
              <a:t>Path Finder is an interactive tool for all New Zealanders, that helps you to turn your ideas about the future into a clear, step-by-step plan. </a:t>
            </a:r>
          </a:p>
          <a:p>
            <a:pPr marL="285750" indent="-285750">
              <a:buFont typeface="Arial" panose="020B0604020202020204" pitchFamily="34" charset="0"/>
              <a:buChar char="•"/>
            </a:pPr>
            <a:r>
              <a:rPr lang="en-NZ" sz="1400" dirty="0">
                <a:solidFill>
                  <a:srgbClr val="000000"/>
                </a:solidFill>
                <a:latin typeface="Geograph Thin"/>
              </a:rPr>
              <a:t>If you’re in school, you can discover what subjects and choices will help you reach your goals. If you’re out of school, you can find simple starting points, explore flexible entry routes and follow clear steps to build a realistic career plan without the guesswork. </a:t>
            </a:r>
          </a:p>
          <a:p>
            <a:pPr marL="285750" indent="-285750">
              <a:buFont typeface="Arial" panose="020B0604020202020204" pitchFamily="34" charset="0"/>
              <a:buChar char="•"/>
            </a:pPr>
            <a:r>
              <a:rPr lang="en-NZ" sz="1400" dirty="0">
                <a:solidFill>
                  <a:srgbClr val="000000"/>
                </a:solidFill>
                <a:latin typeface="Geograph Thin"/>
              </a:rPr>
              <a:t>Path finder helps you explore different career options and see how to get there, helping you build confidence by knowing what to do next and to feel more in control of your future decisions. </a:t>
            </a:r>
          </a:p>
          <a:p>
            <a:pPr marL="285750" indent="-285750">
              <a:buFont typeface="Arial" panose="020B0604020202020204" pitchFamily="34" charset="0"/>
              <a:buChar char="•"/>
            </a:pPr>
            <a:r>
              <a:rPr lang="en-NZ" sz="1400" dirty="0">
                <a:solidFill>
                  <a:srgbClr val="000000"/>
                </a:solidFill>
                <a:latin typeface="Geograph Thin"/>
              </a:rPr>
              <a:t>Discover future opportunities​ and take confident next steps </a:t>
            </a:r>
            <a:r>
              <a:rPr lang="en-NZ" sz="1400" dirty="0">
                <a:latin typeface="Geograph Thin"/>
                <a:cs typeface="Arial"/>
              </a:rPr>
              <a:t>towards your career idea with </a:t>
            </a:r>
            <a:r>
              <a:rPr lang="en-NZ" sz="1400" dirty="0">
                <a:latin typeface="Geograph Thin" panose="020B0403030202060203" pitchFamily="34" charset="0"/>
                <a:hlinkClick r:id="rId2"/>
              </a:rPr>
              <a:t>Path Finder</a:t>
            </a:r>
            <a:endParaRPr lang="en-NZ" sz="1400" dirty="0">
              <a:latin typeface="Geograph Thin" panose="020B0403030202060203" pitchFamily="34" charset="0"/>
              <a:cs typeface="Arial" panose="020B0604020202020204" pitchFamily="34" charset="0"/>
            </a:endParaRPr>
          </a:p>
        </p:txBody>
      </p:sp>
      <p:sp>
        <p:nvSpPr>
          <p:cNvPr id="6" name="Title 1">
            <a:extLst>
              <a:ext uri="{FF2B5EF4-FFF2-40B4-BE49-F238E27FC236}">
                <a16:creationId xmlns:a16="http://schemas.microsoft.com/office/drawing/2014/main" id="{9C32B0D4-0F9E-268E-78F3-BF281D09B9A0}"/>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Key messages</a:t>
            </a:r>
          </a:p>
        </p:txBody>
      </p:sp>
      <p:pic>
        <p:nvPicPr>
          <p:cNvPr id="8" name="Picture 7">
            <a:extLst>
              <a:ext uri="{FF2B5EF4-FFF2-40B4-BE49-F238E27FC236}">
                <a16:creationId xmlns:a16="http://schemas.microsoft.com/office/drawing/2014/main" id="{D7FDF112-5B2E-344F-4E68-902D8D09031E}"/>
              </a:ext>
            </a:extLst>
          </p:cNvPr>
          <p:cNvPicPr>
            <a:picLocks noChangeAspect="1"/>
          </p:cNvPicPr>
          <p:nvPr/>
        </p:nvPicPr>
        <p:blipFill>
          <a:blip r:embed="rId3"/>
          <a:srcRect l="6709" r="21628"/>
          <a:stretch>
            <a:fillRect/>
          </a:stretch>
        </p:blipFill>
        <p:spPr>
          <a:xfrm>
            <a:off x="6207603" y="1283587"/>
            <a:ext cx="5374797" cy="4185761"/>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21A7CA7E-BBAC-B583-7A24-669C9C60C2A3}"/>
              </a:ext>
            </a:extLst>
          </p:cNvPr>
          <p:cNvSpPr txBox="1"/>
          <p:nvPr/>
        </p:nvSpPr>
        <p:spPr>
          <a:xfrm>
            <a:off x="11582400" y="5286375"/>
            <a:ext cx="308098" cy="369332"/>
          </a:xfrm>
          <a:prstGeom prst="rect">
            <a:avLst/>
          </a:prstGeom>
          <a:noFill/>
        </p:spPr>
        <p:txBody>
          <a:bodyPr wrap="none" rtlCol="0">
            <a:spAutoFit/>
          </a:bodyPr>
          <a:lstStyle/>
          <a:p>
            <a:r>
              <a:rPr lang="en-NZ"/>
              <a:t>8</a:t>
            </a:r>
          </a:p>
        </p:txBody>
      </p:sp>
    </p:spTree>
    <p:extLst>
      <p:ext uri="{BB962C8B-B14F-4D97-AF65-F5344CB8AC3E}">
        <p14:creationId xmlns:p14="http://schemas.microsoft.com/office/powerpoint/2010/main" val="74003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D6DA9-850B-BA85-F242-3922B779268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2DEBBC3-D887-1552-8D3C-41239BA822A2}"/>
              </a:ext>
            </a:extLst>
          </p:cNvPr>
          <p:cNvSpPr txBox="1"/>
          <p:nvPr/>
        </p:nvSpPr>
        <p:spPr>
          <a:xfrm>
            <a:off x="1004046" y="1283588"/>
            <a:ext cx="4785359" cy="3754874"/>
          </a:xfrm>
          <a:prstGeom prst="rect">
            <a:avLst/>
          </a:prstGeom>
          <a:solidFill>
            <a:schemeClr val="tx2">
              <a:lumMod val="10000"/>
              <a:lumOff val="90000"/>
            </a:schemeClr>
          </a:solidFill>
        </p:spPr>
        <p:txBody>
          <a:bodyPr wrap="square" lIns="91440" tIns="45720" rIns="91440" bIns="45720" anchor="t">
            <a:spAutoFit/>
          </a:bodyPr>
          <a:lstStyle/>
          <a:p>
            <a:pPr fontAlgn="base"/>
            <a:r>
              <a:rPr lang="en-NZ" sz="1400" err="1">
                <a:solidFill>
                  <a:srgbClr val="000000"/>
                </a:solidFill>
                <a:latin typeface="Geograph Medium"/>
              </a:rPr>
              <a:t>Tahatū</a:t>
            </a:r>
            <a:r>
              <a:rPr lang="en-NZ" sz="1400">
                <a:latin typeface="Geograph Medium"/>
              </a:rPr>
              <a:t> Career Navigator built on solid research  </a:t>
            </a:r>
            <a:endParaRPr lang="en-NZ"/>
          </a:p>
          <a:p>
            <a:pPr fontAlgn="base"/>
            <a:endParaRPr lang="en-NZ" sz="1400">
              <a:latin typeface="Geograph Medium" panose="020B0603030202060203" pitchFamily="34" charset="0"/>
            </a:endParaRPr>
          </a:p>
          <a:p>
            <a:pPr marL="285750" indent="-285750" fontAlgn="base">
              <a:buFont typeface="Arial" panose="020B0604020202020204" pitchFamily="34" charset="0"/>
              <a:buChar char="•"/>
            </a:pPr>
            <a:r>
              <a:rPr lang="en-NZ" sz="1400">
                <a:latin typeface="Geograph Thin"/>
              </a:rPr>
              <a:t>TEC carried out research with young people, whānau, teacher aides, school career advisers and private practice career practitioners. We consulted a wide range of organisations, including regulation and registration bodies. </a:t>
            </a:r>
          </a:p>
          <a:p>
            <a:pPr marL="285750" indent="-285750" fontAlgn="base">
              <a:buFont typeface="Arial" panose="020B0604020202020204" pitchFamily="34" charset="0"/>
              <a:buChar char="•"/>
            </a:pPr>
            <a:r>
              <a:rPr lang="en-NZ" sz="1400" err="1">
                <a:latin typeface="Geograph Thin"/>
              </a:rPr>
              <a:t>Tahatū</a:t>
            </a:r>
            <a:r>
              <a:rPr lang="en-NZ" sz="1400">
                <a:latin typeface="Geograph Thin"/>
              </a:rPr>
              <a:t> Career Navigator builds on previous TEC career research, including </a:t>
            </a:r>
            <a:r>
              <a:rPr lang="en-NZ" sz="1400" u="sng">
                <a:latin typeface="Geograph Thin"/>
                <a:hlinkClick r:id="rId2"/>
              </a:rPr>
              <a:t>Transitions from secondary school </a:t>
            </a:r>
            <a:r>
              <a:rPr lang="en-NZ" sz="1400" i="1">
                <a:latin typeface="Geograph Thin"/>
              </a:rPr>
              <a:t>,</a:t>
            </a:r>
            <a:r>
              <a:rPr lang="en-NZ" sz="1400">
                <a:latin typeface="Geograph Thin"/>
              </a:rPr>
              <a:t> that looks at how school leavers decide what to do when they leave school. This involved analysing data on all 60,000 students that leave school each year, charting what pathways they take next. Over 500 school leavers were surveyed, including in-depth interviews with 56 school leavers across the country, to understand the ‘why’ behind these pathways.</a:t>
            </a:r>
          </a:p>
          <a:p>
            <a:pPr fontAlgn="base"/>
            <a:r>
              <a:rPr lang="en-NZ" sz="1400">
                <a:latin typeface="Geograph Thin" panose="020B0403030202060203" pitchFamily="34" charset="0"/>
              </a:rPr>
              <a:t>  </a:t>
            </a:r>
          </a:p>
          <a:p>
            <a:endParaRPr lang="en-NZ" sz="1400">
              <a:latin typeface="Geograph Thin" panose="020B0403030202060203" pitchFamily="34" charset="0"/>
              <a:cs typeface="Arial" panose="020B0604020202020204" pitchFamily="34" charset="0"/>
            </a:endParaRPr>
          </a:p>
        </p:txBody>
      </p:sp>
      <p:sp>
        <p:nvSpPr>
          <p:cNvPr id="4" name="TextBox 3">
            <a:extLst>
              <a:ext uri="{FF2B5EF4-FFF2-40B4-BE49-F238E27FC236}">
                <a16:creationId xmlns:a16="http://schemas.microsoft.com/office/drawing/2014/main" id="{E341D64E-0DCD-C647-116A-079F590470A5}"/>
              </a:ext>
            </a:extLst>
          </p:cNvPr>
          <p:cNvSpPr txBox="1"/>
          <p:nvPr/>
        </p:nvSpPr>
        <p:spPr>
          <a:xfrm>
            <a:off x="6194790" y="1283587"/>
            <a:ext cx="4785359" cy="3754874"/>
          </a:xfrm>
          <a:prstGeom prst="rect">
            <a:avLst/>
          </a:prstGeom>
          <a:solidFill>
            <a:schemeClr val="tx2">
              <a:lumMod val="10000"/>
              <a:lumOff val="90000"/>
            </a:schemeClr>
          </a:solidFill>
        </p:spPr>
        <p:txBody>
          <a:bodyPr wrap="square" lIns="91440" tIns="45720" rIns="91440" bIns="45720" anchor="t">
            <a:spAutoFit/>
          </a:bodyPr>
          <a:lstStyle/>
          <a:p>
            <a:pPr fontAlgn="base"/>
            <a:r>
              <a:rPr lang="en-NZ" sz="1400">
                <a:latin typeface="Geograph Medium" panose="020B0603030202060203" pitchFamily="34" charset="0"/>
              </a:rPr>
              <a:t>Accessibility a priority on </a:t>
            </a:r>
            <a:r>
              <a:rPr lang="en-NZ" sz="1400" err="1">
                <a:latin typeface="Geograph Medium" panose="020B0603030202060203" pitchFamily="34" charset="0"/>
              </a:rPr>
              <a:t>Tahatū</a:t>
            </a:r>
            <a:r>
              <a:rPr lang="en-NZ" sz="1400">
                <a:latin typeface="Geograph Medium" panose="020B0603030202060203" pitchFamily="34" charset="0"/>
              </a:rPr>
              <a:t> Career Navigator</a:t>
            </a:r>
          </a:p>
          <a:p>
            <a:pPr fontAlgn="base"/>
            <a:endParaRPr lang="en-NZ" sz="1400">
              <a:latin typeface="Geograph Medium" panose="020B0603030202060203" pitchFamily="34" charset="0"/>
            </a:endParaRPr>
          </a:p>
          <a:p>
            <a:pPr marL="285750" indent="-285750" fontAlgn="base">
              <a:buFont typeface="Arial" panose="020B0604020202020204" pitchFamily="34" charset="0"/>
              <a:buChar char="•"/>
            </a:pPr>
            <a:r>
              <a:rPr lang="en-NZ" sz="1400" err="1">
                <a:latin typeface="Geograph Thin"/>
              </a:rPr>
              <a:t>Tahatū</a:t>
            </a:r>
            <a:r>
              <a:rPr lang="en-NZ" sz="1400">
                <a:latin typeface="Geograph Thin"/>
              </a:rPr>
              <a:t> Career Navigator is designed to be accessible for all users by offering content in both English and </a:t>
            </a:r>
            <a:r>
              <a:rPr lang="en-NZ" sz="1400" err="1">
                <a:latin typeface="Geograph Thin"/>
              </a:rPr>
              <a:t>te</a:t>
            </a:r>
            <a:r>
              <a:rPr lang="en-NZ" sz="1400">
                <a:latin typeface="Geograph Thin"/>
              </a:rPr>
              <a:t> </a:t>
            </a:r>
            <a:r>
              <a:rPr lang="en-NZ" sz="1400" err="1">
                <a:latin typeface="Geograph Thin"/>
              </a:rPr>
              <a:t>reo</a:t>
            </a:r>
            <a:r>
              <a:rPr lang="en-NZ" sz="1400">
                <a:latin typeface="Geograph Thin"/>
              </a:rPr>
              <a:t> Māori, using clear language and providing inclusive resources that reflect diverse communities. It supports screen readers, keyboard navigation and high-contrast modes, ensuring ease of use for people with visual or physical impairments.  </a:t>
            </a:r>
          </a:p>
          <a:p>
            <a:pPr marL="285750" indent="-285750" fontAlgn="base">
              <a:buFont typeface="Arial" panose="020B0604020202020204" pitchFamily="34" charset="0"/>
              <a:buChar char="•"/>
            </a:pPr>
            <a:r>
              <a:rPr lang="en-NZ" sz="1400">
                <a:latin typeface="Geograph Thin"/>
              </a:rPr>
              <a:t>The site is mobile-friendly, features captions and transcripts for multimedia content and follows best practice for assistive technology compatibility, creating an inclusive and user-friendly experience for everyone. </a:t>
            </a:r>
          </a:p>
          <a:p>
            <a:endParaRPr lang="en-NZ" sz="2800">
              <a:latin typeface="Geograph Thin"/>
            </a:endParaRPr>
          </a:p>
          <a:p>
            <a:pPr fontAlgn="base"/>
            <a:endParaRPr lang="en-NZ" sz="1400">
              <a:latin typeface="Geograph Thin" panose="020B0403030202060203" pitchFamily="34" charset="0"/>
              <a:cs typeface="Arial" panose="020B0604020202020204" pitchFamily="34" charset="0"/>
            </a:endParaRPr>
          </a:p>
          <a:p>
            <a:endParaRPr lang="en-NZ" sz="1400">
              <a:latin typeface="Geograph Thin" panose="020B0403030202060203" pitchFamily="34" charset="0"/>
              <a:cs typeface="Arial" panose="020B0604020202020204" pitchFamily="34" charset="0"/>
            </a:endParaRPr>
          </a:p>
          <a:p>
            <a:endParaRPr lang="en-NZ" sz="1400">
              <a:latin typeface="Geograph Thin" panose="020B0403030202060203" pitchFamily="34" charset="0"/>
              <a:cs typeface="Arial" panose="020B0604020202020204" pitchFamily="34" charset="0"/>
            </a:endParaRPr>
          </a:p>
        </p:txBody>
      </p:sp>
      <p:sp>
        <p:nvSpPr>
          <p:cNvPr id="5" name="Title 1">
            <a:extLst>
              <a:ext uri="{FF2B5EF4-FFF2-40B4-BE49-F238E27FC236}">
                <a16:creationId xmlns:a16="http://schemas.microsoft.com/office/drawing/2014/main" id="{4E34C65B-9229-C9EE-B63B-3574F56835D0}"/>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Key messages</a:t>
            </a:r>
          </a:p>
        </p:txBody>
      </p:sp>
      <p:sp>
        <p:nvSpPr>
          <p:cNvPr id="3" name="TextBox 2">
            <a:extLst>
              <a:ext uri="{FF2B5EF4-FFF2-40B4-BE49-F238E27FC236}">
                <a16:creationId xmlns:a16="http://schemas.microsoft.com/office/drawing/2014/main" id="{F72D72BB-7579-A163-2EA7-169AC6228B31}"/>
              </a:ext>
            </a:extLst>
          </p:cNvPr>
          <p:cNvSpPr txBox="1"/>
          <p:nvPr/>
        </p:nvSpPr>
        <p:spPr>
          <a:xfrm>
            <a:off x="11582400" y="5286375"/>
            <a:ext cx="308098" cy="369332"/>
          </a:xfrm>
          <a:prstGeom prst="rect">
            <a:avLst/>
          </a:prstGeom>
          <a:noFill/>
        </p:spPr>
        <p:txBody>
          <a:bodyPr wrap="none" rtlCol="0">
            <a:spAutoFit/>
          </a:bodyPr>
          <a:lstStyle/>
          <a:p>
            <a:r>
              <a:rPr lang="en-NZ"/>
              <a:t>9</a:t>
            </a:r>
          </a:p>
        </p:txBody>
      </p:sp>
    </p:spTree>
    <p:extLst>
      <p:ext uri="{BB962C8B-B14F-4D97-AF65-F5344CB8AC3E}">
        <p14:creationId xmlns:p14="http://schemas.microsoft.com/office/powerpoint/2010/main" val="1044040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6A895-AD1D-7589-F830-2798AF1815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FA84582-5818-197F-515D-D92F7FE63B35}"/>
              </a:ext>
            </a:extLst>
          </p:cNvPr>
          <p:cNvSpPr txBox="1"/>
          <p:nvPr/>
        </p:nvSpPr>
        <p:spPr>
          <a:xfrm>
            <a:off x="949182" y="1275552"/>
            <a:ext cx="4785359" cy="3323987"/>
          </a:xfrm>
          <a:prstGeom prst="rect">
            <a:avLst/>
          </a:prstGeom>
          <a:solidFill>
            <a:schemeClr val="tx2">
              <a:lumMod val="10000"/>
              <a:lumOff val="90000"/>
            </a:schemeClr>
          </a:solidFill>
        </p:spPr>
        <p:txBody>
          <a:bodyPr wrap="square" lIns="91440" tIns="45720" rIns="91440" bIns="45720" anchor="t">
            <a:spAutoFit/>
          </a:bodyPr>
          <a:lstStyle/>
          <a:p>
            <a:pPr fontAlgn="base"/>
            <a:r>
              <a:rPr lang="en-NZ" sz="1400" err="1">
                <a:latin typeface="Geograph Medium" panose="020B0603030202060203" pitchFamily="34" charset="0"/>
              </a:rPr>
              <a:t>Tahatū</a:t>
            </a:r>
            <a:r>
              <a:rPr lang="en-NZ" sz="1400">
                <a:latin typeface="Geograph Medium" panose="020B0603030202060203" pitchFamily="34" charset="0"/>
              </a:rPr>
              <a:t> Career Navigator supports job seekers </a:t>
            </a:r>
          </a:p>
          <a:p>
            <a:pPr fontAlgn="base"/>
            <a:endParaRPr lang="en-NZ" sz="1400">
              <a:latin typeface="Geograph Medium" panose="020B0603030202060203" pitchFamily="34" charset="0"/>
            </a:endParaRPr>
          </a:p>
          <a:p>
            <a:pPr marL="285750" indent="-285750" fontAlgn="base">
              <a:buFont typeface="Arial" panose="020B0604020202020204" pitchFamily="34" charset="0"/>
              <a:buChar char="•"/>
            </a:pPr>
            <a:r>
              <a:rPr lang="en-NZ" sz="1400" err="1">
                <a:latin typeface="Geograph Thin"/>
              </a:rPr>
              <a:t>Tahatū</a:t>
            </a:r>
            <a:r>
              <a:rPr lang="en-NZ" sz="1400">
                <a:latin typeface="Geograph Thin"/>
              </a:rPr>
              <a:t> Career Navigator is relevant in today’s employment market, with links through to Trade Me Jobs and SEEK showing current job opportunities available throughout New Zealand. People will be able to search regularly updated career ideas and see the job vacancies for it in different regions. They can save their searches and selections for future reference and discussion with their career adviser, friends and whānau. </a:t>
            </a:r>
          </a:p>
          <a:p>
            <a:pPr marL="285750" indent="-285750" fontAlgn="base">
              <a:buFont typeface="Arial" panose="020B0604020202020204" pitchFamily="34" charset="0"/>
              <a:buChar char="•"/>
            </a:pPr>
            <a:r>
              <a:rPr lang="en-NZ" sz="1400">
                <a:latin typeface="Geograph Thin" panose="020B0403030202060203" pitchFamily="34" charset="0"/>
              </a:rPr>
              <a:t>A range of information, guide pages and templates are available on </a:t>
            </a:r>
            <a:r>
              <a:rPr lang="en-NZ" sz="1400" err="1">
                <a:latin typeface="Geograph Thin" panose="020B0403030202060203" pitchFamily="34" charset="0"/>
              </a:rPr>
              <a:t>Tahatū</a:t>
            </a:r>
            <a:r>
              <a:rPr lang="en-NZ" sz="1400">
                <a:latin typeface="Geograph Thin" panose="020B0403030202060203" pitchFamily="34" charset="0"/>
              </a:rPr>
              <a:t> Career Navigator to help people prepare for work, including CV templates and getting ready for job interviews. </a:t>
            </a:r>
          </a:p>
          <a:p>
            <a:pPr marL="742950" lvl="1" indent="-285750">
              <a:buFont typeface="Arial" panose="020B0604020202020204" pitchFamily="34" charset="0"/>
              <a:buChar char="•"/>
            </a:pPr>
            <a:endParaRPr lang="en-NZ" sz="1400" u="sng">
              <a:latin typeface="Geograph Thin" panose="020B0403030202060203" pitchFamily="34" charset="0"/>
              <a:cs typeface="Arial" panose="020B0604020202020204" pitchFamily="34" charset="0"/>
            </a:endParaRPr>
          </a:p>
        </p:txBody>
      </p:sp>
      <p:sp>
        <p:nvSpPr>
          <p:cNvPr id="6" name="Title 1">
            <a:extLst>
              <a:ext uri="{FF2B5EF4-FFF2-40B4-BE49-F238E27FC236}">
                <a16:creationId xmlns:a16="http://schemas.microsoft.com/office/drawing/2014/main" id="{510FFA15-86B1-CEF8-EC98-54BF745E7052}"/>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Key messages</a:t>
            </a:r>
          </a:p>
        </p:txBody>
      </p:sp>
      <p:pic>
        <p:nvPicPr>
          <p:cNvPr id="4" name="Picture 3">
            <a:extLst>
              <a:ext uri="{FF2B5EF4-FFF2-40B4-BE49-F238E27FC236}">
                <a16:creationId xmlns:a16="http://schemas.microsoft.com/office/drawing/2014/main" id="{5FDEC033-3185-8B75-76EB-526ED524A188}"/>
              </a:ext>
            </a:extLst>
          </p:cNvPr>
          <p:cNvPicPr>
            <a:picLocks noChangeAspect="1"/>
          </p:cNvPicPr>
          <p:nvPr/>
        </p:nvPicPr>
        <p:blipFill>
          <a:blip r:embed="rId2"/>
          <a:stretch>
            <a:fillRect/>
          </a:stretch>
        </p:blipFill>
        <p:spPr>
          <a:xfrm>
            <a:off x="9551181" y="1275552"/>
            <a:ext cx="1906250" cy="2699007"/>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FFCCF947-A3F0-C448-A16F-D3A25B040239}"/>
              </a:ext>
            </a:extLst>
          </p:cNvPr>
          <p:cNvSpPr txBox="1"/>
          <p:nvPr/>
        </p:nvSpPr>
        <p:spPr>
          <a:xfrm>
            <a:off x="6242305" y="1275552"/>
            <a:ext cx="2801112" cy="2677656"/>
          </a:xfrm>
          <a:prstGeom prst="rect">
            <a:avLst/>
          </a:prstGeom>
          <a:solidFill>
            <a:schemeClr val="tx2">
              <a:lumMod val="10000"/>
              <a:lumOff val="90000"/>
            </a:schemeClr>
          </a:solidFill>
        </p:spPr>
        <p:txBody>
          <a:bodyPr wrap="square" lIns="91440" tIns="45720" rIns="91440" bIns="45720" anchor="t">
            <a:spAutoFit/>
          </a:bodyPr>
          <a:lstStyle/>
          <a:p>
            <a:pPr fontAlgn="base"/>
            <a:r>
              <a:rPr lang="en-NZ" sz="1400">
                <a:latin typeface="Geograph Thin"/>
              </a:rPr>
              <a:t>Practical guides include: </a:t>
            </a:r>
          </a:p>
          <a:p>
            <a:pPr fontAlgn="base"/>
            <a:endParaRPr lang="en-NZ" sz="1400">
              <a:latin typeface="Geograph Thin"/>
            </a:endParaRPr>
          </a:p>
          <a:p>
            <a:pPr marL="285750" indent="-285750" fontAlgn="base">
              <a:buFont typeface="Arial" panose="020B0604020202020204" pitchFamily="34" charset="0"/>
              <a:buChar char="•"/>
            </a:pPr>
            <a:r>
              <a:rPr lang="en-NZ" sz="1400" u="sng">
                <a:latin typeface="Geograph Thin" panose="020B0403030202060203" pitchFamily="34" charset="0"/>
                <a:hlinkClick r:id="rId3"/>
              </a:rPr>
              <a:t>Job Hunters Workbook</a:t>
            </a:r>
            <a:r>
              <a:rPr lang="en-NZ" sz="1400">
                <a:latin typeface="Geograph Thin" panose="020B0403030202060203" pitchFamily="34" charset="0"/>
              </a:rPr>
              <a:t> </a:t>
            </a:r>
          </a:p>
          <a:p>
            <a:pPr marL="285750" indent="-285750" fontAlgn="base">
              <a:buFont typeface="Arial" panose="020B0604020202020204" pitchFamily="34" charset="0"/>
              <a:buChar char="•"/>
            </a:pPr>
            <a:r>
              <a:rPr lang="en-NZ" sz="1400" u="sng">
                <a:latin typeface="Geograph Thin"/>
                <a:hlinkClick r:id="rId4"/>
              </a:rPr>
              <a:t>How to write a CV</a:t>
            </a:r>
            <a:endParaRPr lang="en-NZ" sz="1400">
              <a:latin typeface="Geograph Thin"/>
            </a:endParaRPr>
          </a:p>
          <a:p>
            <a:pPr marL="285750" indent="-285750" fontAlgn="base">
              <a:buFont typeface="Arial" panose="020B0604020202020204" pitchFamily="34" charset="0"/>
              <a:buChar char="•"/>
            </a:pPr>
            <a:r>
              <a:rPr lang="en-NZ" sz="1400" u="sng">
                <a:latin typeface="Geograph Thin" panose="020B0403030202060203" pitchFamily="34" charset="0"/>
                <a:hlinkClick r:id="rId5">
                  <a:extLst>
                    <a:ext uri="{A12FA001-AC4F-418D-AE19-62706E023703}">
                      <ahyp:hlinkClr xmlns:ahyp="http://schemas.microsoft.com/office/drawing/2018/hyperlinkcolor" val="tx"/>
                    </a:ext>
                  </a:extLst>
                </a:hlinkClick>
              </a:rPr>
              <a:t>How to write a cover letter</a:t>
            </a:r>
            <a:endParaRPr lang="en-NZ" sz="1400" u="sng">
              <a:latin typeface="Geograph Thin" panose="020B0403030202060203" pitchFamily="34" charset="0"/>
            </a:endParaRPr>
          </a:p>
          <a:p>
            <a:pPr marL="285750" indent="-285750" fontAlgn="base">
              <a:buFont typeface="Arial" panose="020B0604020202020204" pitchFamily="34" charset="0"/>
              <a:buChar char="•"/>
            </a:pPr>
            <a:r>
              <a:rPr lang="en-NZ" sz="1400" u="sng">
                <a:latin typeface="Geograph Thin" panose="020B0403030202060203" pitchFamily="34" charset="0"/>
                <a:hlinkClick r:id="rId6">
                  <a:extLst>
                    <a:ext uri="{A12FA001-AC4F-418D-AE19-62706E023703}">
                      <ahyp:hlinkClr xmlns:ahyp="http://schemas.microsoft.com/office/drawing/2018/hyperlinkcolor" val="tx"/>
                    </a:ext>
                  </a:extLst>
                </a:hlinkClick>
              </a:rPr>
              <a:t>How to complete a job application form</a:t>
            </a:r>
            <a:endParaRPr lang="en-NZ" sz="1400" u="sng">
              <a:latin typeface="Geograph Thin" panose="020B0403030202060203" pitchFamily="34" charset="0"/>
            </a:endParaRPr>
          </a:p>
          <a:p>
            <a:pPr marL="285750" indent="-285750" fontAlgn="base">
              <a:buFont typeface="Arial" panose="020B0604020202020204" pitchFamily="34" charset="0"/>
              <a:buChar char="•"/>
            </a:pPr>
            <a:r>
              <a:rPr lang="en-NZ" sz="1400" u="sng">
                <a:latin typeface="Geograph Thin" panose="020B0403030202060203" pitchFamily="34" charset="0"/>
                <a:hlinkClick r:id="rId7">
                  <a:extLst>
                    <a:ext uri="{A12FA001-AC4F-418D-AE19-62706E023703}">
                      <ahyp:hlinkClr xmlns:ahyp="http://schemas.microsoft.com/office/drawing/2018/hyperlinkcolor" val="tx"/>
                    </a:ext>
                  </a:extLst>
                </a:hlinkClick>
              </a:rPr>
              <a:t>How to create an online job profile</a:t>
            </a:r>
            <a:endParaRPr lang="en-NZ" sz="1400" u="sng">
              <a:latin typeface="Geograph Thin" panose="020B0403030202060203" pitchFamily="34" charset="0"/>
            </a:endParaRPr>
          </a:p>
          <a:p>
            <a:pPr marL="285750" indent="-285750" fontAlgn="base">
              <a:buFont typeface="Arial" panose="020B0604020202020204" pitchFamily="34" charset="0"/>
              <a:buChar char="•"/>
            </a:pPr>
            <a:r>
              <a:rPr lang="en-NZ" sz="1400" u="sng">
                <a:latin typeface="Geograph Thin" panose="020B0403030202060203" pitchFamily="34" charset="0"/>
                <a:hlinkClick r:id="rId8">
                  <a:extLst>
                    <a:ext uri="{A12FA001-AC4F-418D-AE19-62706E023703}">
                      <ahyp:hlinkClr xmlns:ahyp="http://schemas.microsoft.com/office/drawing/2018/hyperlinkcolor" val="tx"/>
                    </a:ext>
                  </a:extLst>
                </a:hlinkClick>
              </a:rPr>
              <a:t>Tips for interviews</a:t>
            </a:r>
            <a:endParaRPr lang="en-NZ" sz="1400" u="sng">
              <a:latin typeface="Geograph Thin" panose="020B0403030202060203" pitchFamily="34" charset="0"/>
            </a:endParaRPr>
          </a:p>
          <a:p>
            <a:pPr marL="742950" lvl="1" indent="-285750">
              <a:buFont typeface="Arial" panose="020B0604020202020204" pitchFamily="34" charset="0"/>
              <a:buChar char="•"/>
            </a:pPr>
            <a:endParaRPr lang="en-NZ" sz="1400" u="sng">
              <a:latin typeface="Geograph Thin" panose="020B0403030202060203" pitchFamily="34" charset="0"/>
              <a:cs typeface="Arial" panose="020B0604020202020204" pitchFamily="34" charset="0"/>
            </a:endParaRPr>
          </a:p>
          <a:p>
            <a:endParaRPr lang="en-NZ" sz="1400">
              <a:latin typeface="Geograph Thin" panose="020B0403030202060203" pitchFamily="34" charset="0"/>
              <a:cs typeface="Arial" panose="020B0604020202020204" pitchFamily="34" charset="0"/>
            </a:endParaRPr>
          </a:p>
        </p:txBody>
      </p:sp>
      <p:sp>
        <p:nvSpPr>
          <p:cNvPr id="3" name="TextBox 2">
            <a:extLst>
              <a:ext uri="{FF2B5EF4-FFF2-40B4-BE49-F238E27FC236}">
                <a16:creationId xmlns:a16="http://schemas.microsoft.com/office/drawing/2014/main" id="{C64B3E9E-D07B-D2CE-A16F-1A6E18FF25CC}"/>
              </a:ext>
            </a:extLst>
          </p:cNvPr>
          <p:cNvSpPr txBox="1"/>
          <p:nvPr/>
        </p:nvSpPr>
        <p:spPr>
          <a:xfrm>
            <a:off x="11582400" y="5286375"/>
            <a:ext cx="431528" cy="369332"/>
          </a:xfrm>
          <a:prstGeom prst="rect">
            <a:avLst/>
          </a:prstGeom>
          <a:noFill/>
        </p:spPr>
        <p:txBody>
          <a:bodyPr wrap="none" rtlCol="0">
            <a:spAutoFit/>
          </a:bodyPr>
          <a:lstStyle/>
          <a:p>
            <a:r>
              <a:rPr lang="en-NZ"/>
              <a:t>10</a:t>
            </a:r>
          </a:p>
        </p:txBody>
      </p:sp>
    </p:spTree>
    <p:extLst>
      <p:ext uri="{BB962C8B-B14F-4D97-AF65-F5344CB8AC3E}">
        <p14:creationId xmlns:p14="http://schemas.microsoft.com/office/powerpoint/2010/main" val="992005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7553B-F86E-76CB-22E3-1DD7EC57409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997958A-F054-7C11-ABFE-81585F522176}"/>
              </a:ext>
            </a:extLst>
          </p:cNvPr>
          <p:cNvSpPr txBox="1"/>
          <p:nvPr/>
        </p:nvSpPr>
        <p:spPr>
          <a:xfrm>
            <a:off x="1046858" y="1342440"/>
            <a:ext cx="3561992" cy="3016210"/>
          </a:xfrm>
          <a:prstGeom prst="rect">
            <a:avLst/>
          </a:prstGeom>
          <a:solidFill>
            <a:schemeClr val="tx2">
              <a:lumMod val="10000"/>
              <a:lumOff val="90000"/>
            </a:schemeClr>
          </a:solidFill>
        </p:spPr>
        <p:txBody>
          <a:bodyPr wrap="square" lIns="91440" tIns="45720" rIns="91440" bIns="45720" anchor="t">
            <a:spAutoFit/>
          </a:bodyPr>
          <a:lstStyle/>
          <a:p>
            <a:r>
              <a:rPr lang="en-NZ">
                <a:solidFill>
                  <a:srgbClr val="000000"/>
                </a:solidFill>
                <a:latin typeface="Geograph Thin"/>
              </a:rPr>
              <a:t>This</a:t>
            </a:r>
            <a:r>
              <a:rPr lang="en-NZ" sz="1800" b="0" i="0">
                <a:solidFill>
                  <a:srgbClr val="000000"/>
                </a:solidFill>
                <a:effectLst/>
                <a:latin typeface="Geograph Thin"/>
              </a:rPr>
              <a:t> </a:t>
            </a:r>
            <a:r>
              <a:rPr lang="en-NZ">
                <a:latin typeface="Geograph Light"/>
                <a:hlinkClick r:id="rId2" tooltip="https://youtu.be/yvgzxcmuzew">
                  <a:extLst>
                    <a:ext uri="{A12FA001-AC4F-418D-AE19-62706E023703}">
                      <ahyp:hlinkClr xmlns:ahyp="http://schemas.microsoft.com/office/drawing/2018/hyperlinkcolor" val="tx"/>
                    </a:ext>
                  </a:extLst>
                </a:hlinkClick>
              </a:rPr>
              <a:t>Tahatū Overview Video</a:t>
            </a:r>
            <a:endParaRPr lang="en-NZ">
              <a:latin typeface="Geograph Light"/>
            </a:endParaRPr>
          </a:p>
          <a:p>
            <a:r>
              <a:rPr lang="en-NZ">
                <a:solidFill>
                  <a:srgbClr val="000000"/>
                </a:solidFill>
                <a:latin typeface="Geograph Thin"/>
              </a:rPr>
              <a:t>walks through each of the sections on </a:t>
            </a:r>
            <a:r>
              <a:rPr lang="en-NZ" err="1">
                <a:solidFill>
                  <a:srgbClr val="000000"/>
                </a:solidFill>
                <a:latin typeface="Geograph Thin"/>
              </a:rPr>
              <a:t>Tahatū</a:t>
            </a:r>
            <a:r>
              <a:rPr lang="en-NZ">
                <a:solidFill>
                  <a:srgbClr val="000000"/>
                </a:solidFill>
                <a:latin typeface="Geograph Thin"/>
              </a:rPr>
              <a:t> Career Navigator.</a:t>
            </a:r>
            <a:endParaRPr lang="en-NZ" sz="1800" b="0" i="0">
              <a:solidFill>
                <a:srgbClr val="000000"/>
              </a:solidFill>
              <a:effectLst/>
              <a:latin typeface="Geograph Thin" panose="020B0403030202060203" pitchFamily="34" charset="0"/>
            </a:endParaRPr>
          </a:p>
          <a:p>
            <a:endParaRPr lang="en-NZ">
              <a:solidFill>
                <a:srgbClr val="000000"/>
              </a:solidFill>
              <a:latin typeface="Geograph Thin" panose="020B0403030202060203" pitchFamily="34" charset="0"/>
            </a:endParaRPr>
          </a:p>
          <a:p>
            <a:r>
              <a:rPr lang="en-NZ">
                <a:solidFill>
                  <a:srgbClr val="000000"/>
                </a:solidFill>
                <a:latin typeface="Geograph Thin"/>
              </a:rPr>
              <a:t>You can share this link with your colleagues and across your networks and communications channels.</a:t>
            </a:r>
          </a:p>
          <a:p>
            <a:endParaRPr lang="en-NZ">
              <a:latin typeface="Geograph Thin" panose="020B0403030202060203" pitchFamily="34" charset="0"/>
            </a:endParaRPr>
          </a:p>
          <a:p>
            <a:endParaRPr lang="en-NZ" sz="2800">
              <a:latin typeface="Geograph Thin" panose="020B0403030202060203" pitchFamily="34" charset="0"/>
            </a:endParaRPr>
          </a:p>
        </p:txBody>
      </p:sp>
      <p:sp>
        <p:nvSpPr>
          <p:cNvPr id="2" name="Title 1">
            <a:extLst>
              <a:ext uri="{FF2B5EF4-FFF2-40B4-BE49-F238E27FC236}">
                <a16:creationId xmlns:a16="http://schemas.microsoft.com/office/drawing/2014/main" id="{49C72F3A-9EF7-414C-B7E0-F3FC0CD9BF6E}"/>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Overview video</a:t>
            </a:r>
          </a:p>
        </p:txBody>
      </p:sp>
      <p:pic>
        <p:nvPicPr>
          <p:cNvPr id="6" name="Picture 5">
            <a:extLst>
              <a:ext uri="{FF2B5EF4-FFF2-40B4-BE49-F238E27FC236}">
                <a16:creationId xmlns:a16="http://schemas.microsoft.com/office/drawing/2014/main" id="{0DE16D60-F542-517D-28F9-4574F41D7DDF}"/>
              </a:ext>
            </a:extLst>
          </p:cNvPr>
          <p:cNvPicPr>
            <a:picLocks noChangeAspect="1"/>
          </p:cNvPicPr>
          <p:nvPr/>
        </p:nvPicPr>
        <p:blipFill>
          <a:blip r:embed="rId3"/>
          <a:stretch>
            <a:fillRect/>
          </a:stretch>
        </p:blipFill>
        <p:spPr>
          <a:xfrm>
            <a:off x="5061019" y="1342440"/>
            <a:ext cx="6649613" cy="3293567"/>
          </a:xfrm>
          <a:prstGeom prst="rect">
            <a:avLst/>
          </a:prstGeom>
        </p:spPr>
      </p:pic>
      <p:sp>
        <p:nvSpPr>
          <p:cNvPr id="3" name="TextBox 2">
            <a:extLst>
              <a:ext uri="{FF2B5EF4-FFF2-40B4-BE49-F238E27FC236}">
                <a16:creationId xmlns:a16="http://schemas.microsoft.com/office/drawing/2014/main" id="{130E3684-FD02-E744-3AB5-C9F39ECA2A42}"/>
              </a:ext>
            </a:extLst>
          </p:cNvPr>
          <p:cNvSpPr txBox="1"/>
          <p:nvPr/>
        </p:nvSpPr>
        <p:spPr>
          <a:xfrm>
            <a:off x="11582400" y="5286375"/>
            <a:ext cx="431528" cy="369332"/>
          </a:xfrm>
          <a:prstGeom prst="rect">
            <a:avLst/>
          </a:prstGeom>
          <a:noFill/>
        </p:spPr>
        <p:txBody>
          <a:bodyPr wrap="none" rtlCol="0">
            <a:spAutoFit/>
          </a:bodyPr>
          <a:lstStyle/>
          <a:p>
            <a:r>
              <a:rPr lang="en-NZ"/>
              <a:t>11</a:t>
            </a:r>
          </a:p>
        </p:txBody>
      </p:sp>
    </p:spTree>
    <p:extLst>
      <p:ext uri="{BB962C8B-B14F-4D97-AF65-F5344CB8AC3E}">
        <p14:creationId xmlns:p14="http://schemas.microsoft.com/office/powerpoint/2010/main" val="62709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8ABCC-FBF3-B86A-428C-B14DE9658BE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938B84D-5396-79E4-B15A-394B6E87D195}"/>
              </a:ext>
            </a:extLst>
          </p:cNvPr>
          <p:cNvSpPr txBox="1"/>
          <p:nvPr/>
        </p:nvSpPr>
        <p:spPr>
          <a:xfrm>
            <a:off x="949182" y="1347596"/>
            <a:ext cx="4430672" cy="1200329"/>
          </a:xfrm>
          <a:prstGeom prst="rect">
            <a:avLst/>
          </a:prstGeom>
          <a:solidFill>
            <a:schemeClr val="tx2">
              <a:lumMod val="10000"/>
              <a:lumOff val="90000"/>
            </a:schemeClr>
          </a:solidFill>
        </p:spPr>
        <p:txBody>
          <a:bodyPr wrap="square">
            <a:spAutoFit/>
          </a:bodyPr>
          <a:lstStyle/>
          <a:p>
            <a:r>
              <a:rPr lang="en-NZ" sz="1800" b="0" i="0">
                <a:solidFill>
                  <a:srgbClr val="000000"/>
                </a:solidFill>
                <a:effectLst/>
                <a:latin typeface="Geograph Thin" panose="020B0403030202060203" pitchFamily="34" charset="0"/>
              </a:rPr>
              <a:t>This </a:t>
            </a:r>
            <a:r>
              <a:rPr lang="en-NZ" u="sng" err="1">
                <a:latin typeface="Geograph Light" panose="020B0303030202060203" pitchFamily="34" charset="0"/>
                <a:hlinkClick r:id="rId2"/>
              </a:rPr>
              <a:t>Tahatū</a:t>
            </a:r>
            <a:r>
              <a:rPr lang="en-NZ" u="sng">
                <a:latin typeface="Geograph Light" panose="020B0303030202060203" pitchFamily="34" charset="0"/>
                <a:hlinkClick r:id="rId2"/>
              </a:rPr>
              <a:t> Career Navigator marketing leaflet</a:t>
            </a:r>
            <a:r>
              <a:rPr lang="en-NZ" sz="1800" b="0" i="0">
                <a:solidFill>
                  <a:srgbClr val="000000"/>
                </a:solidFill>
                <a:effectLst/>
                <a:latin typeface="Geograph Light" panose="020B0303030202060203" pitchFamily="34" charset="0"/>
              </a:rPr>
              <a:t> </a:t>
            </a:r>
            <a:r>
              <a:rPr lang="en-NZ" sz="1800" b="0" i="0">
                <a:solidFill>
                  <a:srgbClr val="000000"/>
                </a:solidFill>
                <a:effectLst/>
                <a:latin typeface="Geograph Thin" panose="020B0403030202060203" pitchFamily="34" charset="0"/>
              </a:rPr>
              <a:t>highlights </a:t>
            </a:r>
            <a:r>
              <a:rPr lang="en-NZ">
                <a:solidFill>
                  <a:srgbClr val="000000"/>
                </a:solidFill>
                <a:latin typeface="Geograph Thin" panose="020B0403030202060203" pitchFamily="34" charset="0"/>
              </a:rPr>
              <a:t>some of the key features and benefits of </a:t>
            </a:r>
            <a:r>
              <a:rPr lang="en-NZ" err="1">
                <a:solidFill>
                  <a:srgbClr val="000000"/>
                </a:solidFill>
                <a:latin typeface="Geograph Thin" panose="020B0403030202060203" pitchFamily="34" charset="0"/>
              </a:rPr>
              <a:t>Tahatū</a:t>
            </a:r>
            <a:r>
              <a:rPr lang="en-NZ">
                <a:solidFill>
                  <a:srgbClr val="000000"/>
                </a:solidFill>
                <a:latin typeface="Geograph Thin" panose="020B0403030202060203" pitchFamily="34" charset="0"/>
              </a:rPr>
              <a:t> Career Navigator.</a:t>
            </a:r>
          </a:p>
        </p:txBody>
      </p:sp>
      <p:sp>
        <p:nvSpPr>
          <p:cNvPr id="2" name="Title 1">
            <a:extLst>
              <a:ext uri="{FF2B5EF4-FFF2-40B4-BE49-F238E27FC236}">
                <a16:creationId xmlns:a16="http://schemas.microsoft.com/office/drawing/2014/main" id="{F6FFC3BA-8E02-B162-F074-FE902C5D0E4F}"/>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Marketing leaflet</a:t>
            </a:r>
          </a:p>
        </p:txBody>
      </p:sp>
      <p:pic>
        <p:nvPicPr>
          <p:cNvPr id="5" name="Picture 4">
            <a:extLst>
              <a:ext uri="{FF2B5EF4-FFF2-40B4-BE49-F238E27FC236}">
                <a16:creationId xmlns:a16="http://schemas.microsoft.com/office/drawing/2014/main" id="{56561762-8883-7A7F-80C9-EF61D40FD57C}"/>
              </a:ext>
            </a:extLst>
          </p:cNvPr>
          <p:cNvPicPr>
            <a:picLocks noChangeAspect="1"/>
          </p:cNvPicPr>
          <p:nvPr/>
        </p:nvPicPr>
        <p:blipFill>
          <a:blip r:embed="rId3"/>
          <a:stretch>
            <a:fillRect/>
          </a:stretch>
        </p:blipFill>
        <p:spPr>
          <a:xfrm>
            <a:off x="6482280" y="216264"/>
            <a:ext cx="3839795" cy="5478587"/>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E51A9BB8-9523-061E-B843-428B8EBAF114}"/>
              </a:ext>
            </a:extLst>
          </p:cNvPr>
          <p:cNvSpPr txBox="1"/>
          <p:nvPr/>
        </p:nvSpPr>
        <p:spPr>
          <a:xfrm>
            <a:off x="11582400" y="5286375"/>
            <a:ext cx="431528" cy="369332"/>
          </a:xfrm>
          <a:prstGeom prst="rect">
            <a:avLst/>
          </a:prstGeom>
          <a:noFill/>
        </p:spPr>
        <p:txBody>
          <a:bodyPr wrap="none" rtlCol="0">
            <a:spAutoFit/>
          </a:bodyPr>
          <a:lstStyle/>
          <a:p>
            <a:r>
              <a:rPr lang="en-NZ"/>
              <a:t>12</a:t>
            </a:r>
          </a:p>
        </p:txBody>
      </p:sp>
    </p:spTree>
    <p:extLst>
      <p:ext uri="{BB962C8B-B14F-4D97-AF65-F5344CB8AC3E}">
        <p14:creationId xmlns:p14="http://schemas.microsoft.com/office/powerpoint/2010/main" val="797183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F2F39-053D-4D58-8E07-81838EC8F5C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0DACA5B-A930-44BB-E411-B342F756BB27}"/>
              </a:ext>
            </a:extLst>
          </p:cNvPr>
          <p:cNvSpPr txBox="1"/>
          <p:nvPr/>
        </p:nvSpPr>
        <p:spPr>
          <a:xfrm>
            <a:off x="3908656" y="371981"/>
            <a:ext cx="7710185" cy="3539430"/>
          </a:xfrm>
          <a:prstGeom prst="rect">
            <a:avLst/>
          </a:prstGeom>
          <a:noFill/>
        </p:spPr>
        <p:txBody>
          <a:bodyPr wrap="square" lIns="91440" tIns="45720" rIns="91440" bIns="45720" anchor="t">
            <a:spAutoFit/>
          </a:bodyPr>
          <a:lstStyle/>
          <a:p>
            <a:r>
              <a:rPr lang="en-NZ" sz="1600" dirty="0" err="1">
                <a:latin typeface="Geograph Light"/>
                <a:ea typeface="Calibri"/>
                <a:cs typeface="Calibri"/>
              </a:rPr>
              <a:t>Tahatū</a:t>
            </a:r>
            <a:r>
              <a:rPr lang="en-NZ" sz="1600" dirty="0">
                <a:latin typeface="Geograph Light"/>
                <a:ea typeface="Calibri"/>
                <a:cs typeface="Calibri"/>
              </a:rPr>
              <a:t> Career Navigator </a:t>
            </a:r>
            <a:r>
              <a:rPr lang="en-NZ" sz="1600" dirty="0">
                <a:latin typeface="Geograph Light"/>
                <a:ea typeface="+mn-lt"/>
                <a:cs typeface="+mn-lt"/>
              </a:rPr>
              <a:t>is the Tertiary Education Commission's (TEC'S) free career planning website for all New Zealanders. It replaced the careers.govt.nz website in December 2025.</a:t>
            </a:r>
            <a:endParaRPr lang="en-NZ" sz="1600" dirty="0">
              <a:latin typeface="Geograph Light"/>
            </a:endParaRPr>
          </a:p>
          <a:p>
            <a:endParaRPr lang="en-NZ" sz="1600" dirty="0">
              <a:latin typeface="Aptos"/>
              <a:ea typeface="Calibri"/>
              <a:cs typeface="Calibri"/>
            </a:endParaRPr>
          </a:p>
          <a:p>
            <a:r>
              <a:rPr lang="en-NZ" sz="1600" dirty="0" err="1">
                <a:latin typeface="Geograph Light"/>
                <a:ea typeface="Calibri"/>
                <a:cs typeface="Calibri"/>
              </a:rPr>
              <a:t>Tahatū</a:t>
            </a:r>
            <a:r>
              <a:rPr lang="en-NZ" sz="1600" dirty="0">
                <a:latin typeface="Geograph Light"/>
                <a:ea typeface="Calibri"/>
                <a:cs typeface="Calibri"/>
              </a:rPr>
              <a:t> helps New Zealanders make informed study, training and career decisions at any stage of life. Whether you’re a student thinking about future study and career options, exploring your first job, considering a career change or upskilling, </a:t>
            </a:r>
            <a:r>
              <a:rPr lang="en-NZ" sz="1600" dirty="0" err="1">
                <a:latin typeface="Geograph Light"/>
                <a:ea typeface="Calibri"/>
                <a:cs typeface="Calibri"/>
              </a:rPr>
              <a:t>Tahatū</a:t>
            </a:r>
            <a:r>
              <a:rPr lang="en-NZ" sz="1600" dirty="0">
                <a:latin typeface="Geograph Light"/>
                <a:ea typeface="Calibri"/>
                <a:cs typeface="Calibri"/>
              </a:rPr>
              <a:t> provides practical tools, tips and resources to support your journey.</a:t>
            </a:r>
            <a:endParaRPr lang="en-NZ" sz="1600" dirty="0">
              <a:latin typeface="Geograph Light"/>
            </a:endParaRPr>
          </a:p>
          <a:p>
            <a:endParaRPr lang="en-NZ" sz="1600">
              <a:latin typeface="Geograph Light" panose="020B0303030202060203" pitchFamily="34" charset="0"/>
              <a:ea typeface="Calibri"/>
              <a:cs typeface="Calibri"/>
            </a:endParaRPr>
          </a:p>
          <a:p>
            <a:r>
              <a:rPr lang="en-NZ" sz="1600" dirty="0" err="1">
                <a:latin typeface="Geograph Light"/>
                <a:ea typeface="Calibri"/>
                <a:cs typeface="Calibri"/>
              </a:rPr>
              <a:t>Tahatū</a:t>
            </a:r>
            <a:r>
              <a:rPr lang="en-NZ" sz="1600" dirty="0">
                <a:latin typeface="Geograph Light"/>
                <a:ea typeface="Calibri"/>
                <a:cs typeface="Calibri"/>
              </a:rPr>
              <a:t> features over 800 career ideas, nearly 100 school subjects and more than 4000 tertiary qualifications. It brings all this information together in one place for New Zealanders, connecting study, training and work options to show clear pathways towards achieving their career goals.</a:t>
            </a:r>
            <a:endParaRPr lang="en-NZ" sz="1600" dirty="0">
              <a:latin typeface="Geograph Light"/>
            </a:endParaRPr>
          </a:p>
          <a:p>
            <a:r>
              <a:rPr lang="en-NZ" sz="1600" dirty="0">
                <a:latin typeface="Geograph Light"/>
                <a:ea typeface="Calibri"/>
                <a:cs typeface="Calibri"/>
                <a:hlinkClick r:id="rId2"/>
              </a:rPr>
              <a:t>Explore Tahatū Career Navigator</a:t>
            </a:r>
            <a:r>
              <a:rPr lang="en-NZ" sz="1600">
                <a:latin typeface="Geograph Light"/>
                <a:ea typeface="+mn-lt"/>
                <a:cs typeface="+mn-lt"/>
              </a:rPr>
              <a:t> - </a:t>
            </a:r>
            <a:r>
              <a:rPr lang="en-NZ" sz="1600" dirty="0">
                <a:latin typeface="Geograph Light"/>
                <a:ea typeface="Calibri"/>
                <a:cs typeface="Calibri"/>
                <a:hlinkClick r:id="rId3"/>
              </a:rPr>
              <a:t>www.tahatu.govt.nz</a:t>
            </a:r>
            <a:r>
              <a:rPr lang="en-NZ" sz="1600" dirty="0">
                <a:latin typeface="Geograph Light"/>
                <a:ea typeface="Calibri"/>
                <a:cs typeface="Calibri"/>
              </a:rPr>
              <a:t> </a:t>
            </a:r>
            <a:endParaRPr lang="en-NZ" sz="1600" dirty="0">
              <a:latin typeface="Geograph Light"/>
            </a:endParaRPr>
          </a:p>
          <a:p>
            <a:endParaRPr lang="en-NZ" sz="1600">
              <a:latin typeface="Geograph Light"/>
            </a:endParaRPr>
          </a:p>
        </p:txBody>
      </p:sp>
      <p:sp>
        <p:nvSpPr>
          <p:cNvPr id="2" name="Title 1">
            <a:extLst>
              <a:ext uri="{FF2B5EF4-FFF2-40B4-BE49-F238E27FC236}">
                <a16:creationId xmlns:a16="http://schemas.microsoft.com/office/drawing/2014/main" id="{D8419BAF-F6B4-152F-80D6-12CB0157FCBC}"/>
              </a:ext>
            </a:extLst>
          </p:cNvPr>
          <p:cNvSpPr txBox="1">
            <a:spLocks/>
          </p:cNvSpPr>
          <p:nvPr/>
        </p:nvSpPr>
        <p:spPr>
          <a:xfrm>
            <a:off x="949182" y="216264"/>
            <a:ext cx="2379234" cy="15302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Intranet </a:t>
            </a:r>
          </a:p>
          <a:p>
            <a:r>
              <a:rPr lang="en-NZ">
                <a:solidFill>
                  <a:srgbClr val="002060"/>
                </a:solidFill>
                <a:latin typeface="Newzald Medium" panose="02000504000000020004" pitchFamily="50" charset="0"/>
                <a:ea typeface="Newzald Medium" panose="02000504000000020004" pitchFamily="50" charset="0"/>
              </a:rPr>
              <a:t>content</a:t>
            </a:r>
          </a:p>
        </p:txBody>
      </p:sp>
      <p:sp>
        <p:nvSpPr>
          <p:cNvPr id="3" name="TextBox 2">
            <a:extLst>
              <a:ext uri="{FF2B5EF4-FFF2-40B4-BE49-F238E27FC236}">
                <a16:creationId xmlns:a16="http://schemas.microsoft.com/office/drawing/2014/main" id="{96261734-88CD-9854-6F89-DE95D212E679}"/>
              </a:ext>
            </a:extLst>
          </p:cNvPr>
          <p:cNvSpPr txBox="1"/>
          <p:nvPr/>
        </p:nvSpPr>
        <p:spPr>
          <a:xfrm>
            <a:off x="11582400" y="5286375"/>
            <a:ext cx="431528" cy="369332"/>
          </a:xfrm>
          <a:prstGeom prst="rect">
            <a:avLst/>
          </a:prstGeom>
          <a:noFill/>
        </p:spPr>
        <p:txBody>
          <a:bodyPr wrap="none" rtlCol="0">
            <a:spAutoFit/>
          </a:bodyPr>
          <a:lstStyle/>
          <a:p>
            <a:r>
              <a:rPr lang="en-NZ"/>
              <a:t>13</a:t>
            </a:r>
          </a:p>
        </p:txBody>
      </p:sp>
    </p:spTree>
    <p:extLst>
      <p:ext uri="{BB962C8B-B14F-4D97-AF65-F5344CB8AC3E}">
        <p14:creationId xmlns:p14="http://schemas.microsoft.com/office/powerpoint/2010/main" val="3175553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70F45-E574-4F5A-BB98-D4956DCB9E9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55779EE-AFB0-42B1-CEDD-834766635EC4}"/>
              </a:ext>
            </a:extLst>
          </p:cNvPr>
          <p:cNvSpPr txBox="1"/>
          <p:nvPr/>
        </p:nvSpPr>
        <p:spPr>
          <a:xfrm>
            <a:off x="4128113" y="390000"/>
            <a:ext cx="6945271" cy="4524315"/>
          </a:xfrm>
          <a:prstGeom prst="rect">
            <a:avLst/>
          </a:prstGeom>
          <a:noFill/>
        </p:spPr>
        <p:txBody>
          <a:bodyPr wrap="square" lIns="91440" tIns="45720" rIns="91440" bIns="45720" anchor="t">
            <a:spAutoFit/>
          </a:bodyPr>
          <a:lstStyle/>
          <a:p>
            <a:r>
              <a:rPr lang="en-NZ" sz="1600">
                <a:latin typeface="Geograph Medium"/>
                <a:ea typeface="Calibri"/>
                <a:cs typeface="Calibri"/>
              </a:rPr>
              <a:t>Not just another online resource</a:t>
            </a:r>
            <a:br>
              <a:rPr lang="en-NZ" sz="1600" b="1">
                <a:latin typeface="Geograph Light" panose="020B0303030202060203" pitchFamily="34" charset="0"/>
                <a:ea typeface="Calibri"/>
                <a:cs typeface="Calibri"/>
              </a:rPr>
            </a:br>
            <a:r>
              <a:rPr lang="en-NZ" sz="1600">
                <a:latin typeface="Geograph Light"/>
                <a:ea typeface="Calibri"/>
                <a:cs typeface="Calibri"/>
              </a:rPr>
              <a:t>Tahatū Career Navigator isn’t just another online resource. It is built on uniquely New Zealand-focused datasets connecting school subjects, study and training and career ideas in a new way.</a:t>
            </a:r>
            <a:endParaRPr lang="en-US">
              <a:latin typeface="Geograph Light"/>
            </a:endParaRPr>
          </a:p>
          <a:p>
            <a:endParaRPr lang="en-NZ" sz="1600">
              <a:latin typeface="Geograph Light" panose="020B0303030202060203" pitchFamily="34" charset="0"/>
            </a:endParaRPr>
          </a:p>
          <a:p>
            <a:r>
              <a:rPr lang="en-NZ" sz="1600">
                <a:latin typeface="Geograph Light" panose="020B0303030202060203" pitchFamily="34" charset="0"/>
                <a:ea typeface="Calibri"/>
                <a:cs typeface="Calibri"/>
              </a:rPr>
              <a:t>For students, </a:t>
            </a:r>
            <a:r>
              <a:rPr lang="en-NZ" sz="1600" err="1">
                <a:latin typeface="Geograph Light" panose="020B0303030202060203" pitchFamily="34" charset="0"/>
                <a:ea typeface="Calibri"/>
                <a:cs typeface="Calibri"/>
              </a:rPr>
              <a:t>Tahatū</a:t>
            </a:r>
            <a:r>
              <a:rPr lang="en-NZ" sz="1600">
                <a:latin typeface="Geograph Light" panose="020B0303030202060203" pitchFamily="34" charset="0"/>
                <a:ea typeface="Calibri"/>
                <a:cs typeface="Calibri"/>
              </a:rPr>
              <a:t> is aligned with the school curriculum to support national career education frameworks. For all New Zealanders, it has interactive tools that help people explore their interests, values and strengths and how they can match up with study, training and career choices at any stage in their lives.</a:t>
            </a:r>
            <a:endParaRPr lang="en-NZ" sz="1600">
              <a:latin typeface="Geograph Light" panose="020B0303030202060203" pitchFamily="34" charset="0"/>
            </a:endParaRPr>
          </a:p>
          <a:p>
            <a:r>
              <a:rPr lang="en-NZ" sz="1600">
                <a:latin typeface="Geograph Light"/>
                <a:ea typeface="Calibri"/>
                <a:cs typeface="Calibri"/>
                <a:hlinkClick r:id="rId2"/>
              </a:rPr>
              <a:t>Check out the Tahatū Interest quiz</a:t>
            </a:r>
            <a:endParaRPr lang="en-NZ" sz="1600">
              <a:latin typeface="Geograph Light"/>
            </a:endParaRPr>
          </a:p>
          <a:p>
            <a:endParaRPr lang="en-NZ" sz="1600" b="1">
              <a:latin typeface="Geograph Light" panose="020B0303030202060203" pitchFamily="34" charset="0"/>
              <a:ea typeface="Calibri"/>
              <a:cs typeface="Calibri"/>
            </a:endParaRPr>
          </a:p>
          <a:p>
            <a:r>
              <a:rPr lang="en-NZ" sz="1600">
                <a:latin typeface="Geograph Medium" panose="020B0603030202060203" pitchFamily="34" charset="0"/>
                <a:ea typeface="Calibri"/>
                <a:cs typeface="Calibri"/>
              </a:rPr>
              <a:t>Spread the word about </a:t>
            </a:r>
            <a:r>
              <a:rPr lang="en-NZ" sz="1600" err="1">
                <a:latin typeface="Geograph Medium" panose="020B0603030202060203" pitchFamily="34" charset="0"/>
                <a:ea typeface="Calibri"/>
                <a:cs typeface="Calibri"/>
              </a:rPr>
              <a:t>Tahatū</a:t>
            </a:r>
            <a:br>
              <a:rPr lang="en-NZ" sz="1600" b="1">
                <a:latin typeface="Geograph Light" panose="020B0303030202060203" pitchFamily="34" charset="0"/>
                <a:ea typeface="Calibri"/>
                <a:cs typeface="Calibri"/>
              </a:rPr>
            </a:br>
            <a:r>
              <a:rPr lang="en-NZ" sz="1600">
                <a:latin typeface="Geograph Light" panose="020B0303030202060203" pitchFamily="34" charset="0"/>
                <a:ea typeface="Calibri"/>
                <a:cs typeface="Calibri"/>
              </a:rPr>
              <a:t>Please share </a:t>
            </a:r>
            <a:r>
              <a:rPr lang="en-NZ" sz="1600" err="1">
                <a:latin typeface="Geograph Light" panose="020B0303030202060203" pitchFamily="34" charset="0"/>
                <a:ea typeface="Calibri"/>
                <a:cs typeface="Calibri"/>
              </a:rPr>
              <a:t>Tahatū</a:t>
            </a:r>
            <a:r>
              <a:rPr lang="en-NZ" sz="1600">
                <a:latin typeface="Geograph Light" panose="020B0303030202060203" pitchFamily="34" charset="0"/>
                <a:ea typeface="Calibri"/>
                <a:cs typeface="Calibri"/>
              </a:rPr>
              <a:t> with your colleagues, friends and whānau and sign up for </a:t>
            </a:r>
            <a:r>
              <a:rPr lang="en-NZ" sz="1600" err="1">
                <a:latin typeface="Geograph Light" panose="020B0303030202060203" pitchFamily="34" charset="0"/>
                <a:ea typeface="Calibri"/>
                <a:cs typeface="Calibri"/>
              </a:rPr>
              <a:t>Tahatū</a:t>
            </a:r>
            <a:r>
              <a:rPr lang="en-NZ" sz="1600">
                <a:latin typeface="Geograph Light" panose="020B0303030202060203" pitchFamily="34" charset="0"/>
                <a:ea typeface="Calibri"/>
                <a:cs typeface="Calibri"/>
              </a:rPr>
              <a:t> emails to get the latest career information, tips, and resources:</a:t>
            </a:r>
            <a:br>
              <a:rPr lang="en-NZ" sz="1600">
                <a:latin typeface="Geograph Light" panose="020B0303030202060203" pitchFamily="34" charset="0"/>
                <a:ea typeface="Calibri"/>
                <a:cs typeface="Calibri"/>
              </a:rPr>
            </a:br>
            <a:r>
              <a:rPr lang="en-NZ" sz="1600">
                <a:latin typeface="Geograph Light" panose="020B0303030202060203" pitchFamily="34" charset="0"/>
                <a:ea typeface="Calibri"/>
                <a:cs typeface="Calibri"/>
                <a:hlinkClick r:id="rId3"/>
              </a:rPr>
              <a:t>Sign up to stay connected</a:t>
            </a:r>
            <a:endParaRPr lang="en-NZ" sz="1600">
              <a:latin typeface="Geograph Light" panose="020B0303030202060203" pitchFamily="34" charset="0"/>
              <a:ea typeface="Calibri"/>
              <a:cs typeface="Calibri"/>
            </a:endParaRPr>
          </a:p>
          <a:p>
            <a:endParaRPr lang="en-NZ" sz="1600">
              <a:latin typeface="Geograph Light" panose="020B0303030202060203" pitchFamily="34" charset="0"/>
              <a:ea typeface="Calibri"/>
              <a:cs typeface="Calibri"/>
            </a:endParaRPr>
          </a:p>
          <a:p>
            <a:r>
              <a:rPr lang="en-NZ" sz="1600">
                <a:latin typeface="Geograph Light" panose="020B0303030202060203" pitchFamily="34" charset="0"/>
                <a:ea typeface="Calibri"/>
                <a:cs typeface="Calibri"/>
              </a:rPr>
              <a:t>Check out </a:t>
            </a:r>
            <a:r>
              <a:rPr lang="en-NZ" sz="1600" err="1">
                <a:latin typeface="Geograph Light" panose="020B0303030202060203" pitchFamily="34" charset="0"/>
                <a:ea typeface="Calibri"/>
                <a:cs typeface="Calibri"/>
              </a:rPr>
              <a:t>Tahatū</a:t>
            </a:r>
            <a:r>
              <a:rPr lang="en-NZ" sz="1600">
                <a:latin typeface="Geograph Light" panose="020B0303030202060203" pitchFamily="34" charset="0"/>
                <a:ea typeface="Calibri"/>
                <a:cs typeface="Calibri"/>
              </a:rPr>
              <a:t> at </a:t>
            </a:r>
            <a:r>
              <a:rPr lang="en-NZ" sz="1600">
                <a:latin typeface="Geograph Light" panose="020B0303030202060203" pitchFamily="34" charset="0"/>
                <a:ea typeface="Calibri"/>
                <a:cs typeface="Calibri"/>
                <a:hlinkClick r:id="rId4"/>
              </a:rPr>
              <a:t>www.tahatu.govt.nz</a:t>
            </a:r>
            <a:endParaRPr lang="en-NZ" sz="1600">
              <a:latin typeface="Geograph Light" panose="020B0303030202060203" pitchFamily="34" charset="0"/>
            </a:endParaRPr>
          </a:p>
          <a:p>
            <a:endParaRPr lang="en-NZ" sz="1600" b="1">
              <a:latin typeface="Geograph Light" panose="020B0303030202060203" pitchFamily="34" charset="0"/>
              <a:ea typeface="Calibri"/>
              <a:cs typeface="Calibri"/>
            </a:endParaRPr>
          </a:p>
        </p:txBody>
      </p:sp>
      <p:sp>
        <p:nvSpPr>
          <p:cNvPr id="2" name="Title 1">
            <a:extLst>
              <a:ext uri="{FF2B5EF4-FFF2-40B4-BE49-F238E27FC236}">
                <a16:creationId xmlns:a16="http://schemas.microsoft.com/office/drawing/2014/main" id="{0518C72D-8C5E-98BF-ABA9-5692EFDE9BFD}"/>
              </a:ext>
            </a:extLst>
          </p:cNvPr>
          <p:cNvSpPr txBox="1">
            <a:spLocks/>
          </p:cNvSpPr>
          <p:nvPr/>
        </p:nvSpPr>
        <p:spPr>
          <a:xfrm>
            <a:off x="949182" y="216264"/>
            <a:ext cx="2616978" cy="121362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Intranet </a:t>
            </a:r>
          </a:p>
          <a:p>
            <a:r>
              <a:rPr lang="en-NZ">
                <a:solidFill>
                  <a:srgbClr val="002060"/>
                </a:solidFill>
                <a:latin typeface="Newzald Medium" panose="02000504000000020004" pitchFamily="50" charset="0"/>
                <a:ea typeface="Newzald Medium" panose="02000504000000020004" pitchFamily="50" charset="0"/>
              </a:rPr>
              <a:t>content</a:t>
            </a:r>
          </a:p>
        </p:txBody>
      </p:sp>
      <p:sp>
        <p:nvSpPr>
          <p:cNvPr id="3" name="TextBox 2">
            <a:extLst>
              <a:ext uri="{FF2B5EF4-FFF2-40B4-BE49-F238E27FC236}">
                <a16:creationId xmlns:a16="http://schemas.microsoft.com/office/drawing/2014/main" id="{E7914AED-8B37-6534-0E9E-53AD7902ABB2}"/>
              </a:ext>
            </a:extLst>
          </p:cNvPr>
          <p:cNvSpPr txBox="1"/>
          <p:nvPr/>
        </p:nvSpPr>
        <p:spPr>
          <a:xfrm>
            <a:off x="11582400" y="5286375"/>
            <a:ext cx="431528" cy="369332"/>
          </a:xfrm>
          <a:prstGeom prst="rect">
            <a:avLst/>
          </a:prstGeom>
          <a:noFill/>
        </p:spPr>
        <p:txBody>
          <a:bodyPr wrap="none" rtlCol="0">
            <a:spAutoFit/>
          </a:bodyPr>
          <a:lstStyle/>
          <a:p>
            <a:r>
              <a:rPr lang="en-NZ"/>
              <a:t>14</a:t>
            </a:r>
          </a:p>
        </p:txBody>
      </p:sp>
    </p:spTree>
    <p:extLst>
      <p:ext uri="{BB962C8B-B14F-4D97-AF65-F5344CB8AC3E}">
        <p14:creationId xmlns:p14="http://schemas.microsoft.com/office/powerpoint/2010/main" val="608500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9B55D-A50B-8219-DC6B-8157E7282C3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AB4375D-D95B-A186-8CE1-8764ED658BD2}"/>
              </a:ext>
            </a:extLst>
          </p:cNvPr>
          <p:cNvSpPr txBox="1"/>
          <p:nvPr/>
        </p:nvSpPr>
        <p:spPr>
          <a:xfrm>
            <a:off x="399437" y="2358250"/>
            <a:ext cx="5368967" cy="3139321"/>
          </a:xfrm>
          <a:prstGeom prst="rect">
            <a:avLst/>
          </a:prstGeom>
          <a:noFill/>
        </p:spPr>
        <p:txBody>
          <a:bodyPr wrap="square" lIns="91440" tIns="45720" rIns="91440" bIns="45720" anchor="t">
            <a:spAutoFit/>
          </a:bodyPr>
          <a:lstStyle/>
          <a:p>
            <a:r>
              <a:rPr lang="en-NZ" i="1" u="sng">
                <a:latin typeface="Geograph Light"/>
              </a:rPr>
              <a:t>Option 1: Implement a new KIS button</a:t>
            </a:r>
          </a:p>
          <a:p>
            <a:r>
              <a:rPr lang="en-NZ">
                <a:latin typeface="Geograph Light"/>
              </a:rPr>
              <a:t>Add a new KIS button to your course pages.</a:t>
            </a:r>
          </a:p>
          <a:p>
            <a:pPr marL="285750" indent="-285750">
              <a:buFont typeface="Arial"/>
              <a:buChar char="•"/>
            </a:pPr>
            <a:r>
              <a:rPr lang="en-NZ">
                <a:latin typeface="Geograph Light"/>
              </a:rPr>
              <a:t>Direct learners to the relevant course page on </a:t>
            </a:r>
            <a:r>
              <a:rPr lang="en-NZ" err="1">
                <a:latin typeface="Geograph Light"/>
              </a:rPr>
              <a:t>Tahatū</a:t>
            </a:r>
            <a:endParaRPr lang="en-NZ" err="1"/>
          </a:p>
          <a:p>
            <a:pPr marL="285750" indent="-285750">
              <a:buFont typeface="Arial"/>
              <a:buChar char="•"/>
            </a:pPr>
            <a:r>
              <a:rPr lang="en-NZ">
                <a:latin typeface="Geograph Light" panose="020B0303030202060203" pitchFamily="34" charset="0"/>
              </a:rPr>
              <a:t>Enhance accessibility and student experience</a:t>
            </a:r>
            <a:endParaRPr lang="en-NZ"/>
          </a:p>
          <a:p>
            <a:pPr marL="285750" indent="-285750">
              <a:buFont typeface="Arial"/>
              <a:buChar char="•"/>
            </a:pPr>
            <a:r>
              <a:rPr lang="en-NZ">
                <a:latin typeface="Geograph Light"/>
              </a:rPr>
              <a:t>Provide a single source of truth for key information</a:t>
            </a:r>
            <a:endParaRPr lang="en-NZ"/>
          </a:p>
          <a:p>
            <a:endParaRPr lang="en-NZ"/>
          </a:p>
          <a:p>
            <a:r>
              <a:rPr lang="en-NZ">
                <a:latin typeface="Geograph Light"/>
              </a:rPr>
              <a:t>👉 Download the </a:t>
            </a:r>
            <a:r>
              <a:rPr lang="en-NZ">
                <a:latin typeface="Geograph Light"/>
                <a:hlinkClick r:id="rId2"/>
              </a:rPr>
              <a:t>KIS button implementation infosheet</a:t>
            </a:r>
            <a:r>
              <a:rPr lang="en-NZ">
                <a:latin typeface="Geograph Light"/>
              </a:rPr>
              <a:t> (includes button images + setup instructions)</a:t>
            </a:r>
            <a:endParaRPr lang="en-NZ">
              <a:solidFill>
                <a:srgbClr val="FF0000"/>
              </a:solidFill>
              <a:latin typeface="Geograph Light"/>
            </a:endParaRPr>
          </a:p>
          <a:p>
            <a:endParaRPr lang="en-NZ">
              <a:latin typeface="Geograph Light" panose="020B0303030202060203" pitchFamily="34" charset="0"/>
            </a:endParaRPr>
          </a:p>
          <a:p>
            <a:endParaRPr lang="en-NZ">
              <a:latin typeface="Geograph Light" panose="020B0303030202060203" pitchFamily="34" charset="0"/>
            </a:endParaRPr>
          </a:p>
        </p:txBody>
      </p:sp>
      <p:sp>
        <p:nvSpPr>
          <p:cNvPr id="2" name="Title 1">
            <a:extLst>
              <a:ext uri="{FF2B5EF4-FFF2-40B4-BE49-F238E27FC236}">
                <a16:creationId xmlns:a16="http://schemas.microsoft.com/office/drawing/2014/main" id="{D7E0481A-4F60-A8C7-553F-9F03D835BD9E}"/>
              </a:ext>
            </a:extLst>
          </p:cNvPr>
          <p:cNvSpPr txBox="1">
            <a:spLocks/>
          </p:cNvSpPr>
          <p:nvPr/>
        </p:nvSpPr>
        <p:spPr>
          <a:xfrm>
            <a:off x="949182" y="216264"/>
            <a:ext cx="10568547" cy="89965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sz="3200">
                <a:solidFill>
                  <a:srgbClr val="002060"/>
                </a:solidFill>
                <a:latin typeface="Newzald Medium"/>
                <a:ea typeface="Newzald Medium" panose="02000504000000020004" pitchFamily="50" charset="0"/>
              </a:rPr>
              <a:t>Add or update your 'Key Information for Students' (KIS) button</a:t>
            </a:r>
          </a:p>
        </p:txBody>
      </p:sp>
      <p:sp>
        <p:nvSpPr>
          <p:cNvPr id="5" name="TextBox 4">
            <a:extLst>
              <a:ext uri="{FF2B5EF4-FFF2-40B4-BE49-F238E27FC236}">
                <a16:creationId xmlns:a16="http://schemas.microsoft.com/office/drawing/2014/main" id="{B1C5800F-4EDF-9402-0276-68B946D731EA}"/>
              </a:ext>
            </a:extLst>
          </p:cNvPr>
          <p:cNvSpPr txBox="1"/>
          <p:nvPr/>
        </p:nvSpPr>
        <p:spPr>
          <a:xfrm>
            <a:off x="11582400" y="5286375"/>
            <a:ext cx="431528" cy="369332"/>
          </a:xfrm>
          <a:prstGeom prst="rect">
            <a:avLst/>
          </a:prstGeom>
          <a:noFill/>
        </p:spPr>
        <p:txBody>
          <a:bodyPr wrap="none" rtlCol="0">
            <a:spAutoFit/>
          </a:bodyPr>
          <a:lstStyle/>
          <a:p>
            <a:r>
              <a:rPr lang="en-NZ"/>
              <a:t>15</a:t>
            </a:r>
          </a:p>
        </p:txBody>
      </p:sp>
      <p:sp>
        <p:nvSpPr>
          <p:cNvPr id="6" name="TextBox 5">
            <a:extLst>
              <a:ext uri="{FF2B5EF4-FFF2-40B4-BE49-F238E27FC236}">
                <a16:creationId xmlns:a16="http://schemas.microsoft.com/office/drawing/2014/main" id="{A21342CC-F0C6-6C27-A729-5F344C322836}"/>
              </a:ext>
            </a:extLst>
          </p:cNvPr>
          <p:cNvSpPr txBox="1"/>
          <p:nvPr/>
        </p:nvSpPr>
        <p:spPr>
          <a:xfrm>
            <a:off x="410480" y="988858"/>
            <a:ext cx="11100532" cy="923330"/>
          </a:xfrm>
          <a:prstGeom prst="rect">
            <a:avLst/>
          </a:prstGeom>
          <a:noFill/>
        </p:spPr>
        <p:txBody>
          <a:bodyPr wrap="square" lIns="91440" tIns="45720" rIns="91440" bIns="45720" anchor="t">
            <a:spAutoFit/>
          </a:bodyPr>
          <a:lstStyle/>
          <a:p>
            <a:r>
              <a:rPr lang="en-NZ">
                <a:latin typeface="Geograph Light"/>
              </a:rPr>
              <a:t>Make it easier for learners to access trusted, up-to-date course information by linking directly to </a:t>
            </a:r>
            <a:r>
              <a:rPr lang="en-NZ" err="1">
                <a:latin typeface="Geograph Light"/>
              </a:rPr>
              <a:t>Tahatū</a:t>
            </a:r>
            <a:r>
              <a:rPr lang="en-NZ">
                <a:latin typeface="Geograph Light"/>
              </a:rPr>
              <a:t>.</a:t>
            </a:r>
            <a:endParaRPr lang="en-US"/>
          </a:p>
          <a:p>
            <a:r>
              <a:rPr lang="en-NZ">
                <a:latin typeface="Geograph Light"/>
              </a:rPr>
              <a:t>You have two options depending on your current setup:</a:t>
            </a:r>
            <a:endParaRPr lang="en-NZ"/>
          </a:p>
          <a:p>
            <a:endParaRPr lang="en-NZ"/>
          </a:p>
        </p:txBody>
      </p:sp>
      <p:sp>
        <p:nvSpPr>
          <p:cNvPr id="7" name="TextBox 6">
            <a:extLst>
              <a:ext uri="{FF2B5EF4-FFF2-40B4-BE49-F238E27FC236}">
                <a16:creationId xmlns:a16="http://schemas.microsoft.com/office/drawing/2014/main" id="{CADED3F6-457B-1FF4-BBAA-93328B397A2C}"/>
              </a:ext>
            </a:extLst>
          </p:cNvPr>
          <p:cNvSpPr txBox="1"/>
          <p:nvPr/>
        </p:nvSpPr>
        <p:spPr>
          <a:xfrm>
            <a:off x="5965350" y="2358250"/>
            <a:ext cx="5722358" cy="3416320"/>
          </a:xfrm>
          <a:prstGeom prst="rect">
            <a:avLst/>
          </a:prstGeom>
          <a:noFill/>
        </p:spPr>
        <p:txBody>
          <a:bodyPr wrap="square" lIns="91440" tIns="45720" rIns="91440" bIns="45720" anchor="t">
            <a:spAutoFit/>
          </a:bodyPr>
          <a:lstStyle/>
          <a:p>
            <a:r>
              <a:rPr lang="en-NZ" i="1" u="sng">
                <a:latin typeface="Geograph Light"/>
              </a:rPr>
              <a:t>Option 2: Update your existing KIS button</a:t>
            </a:r>
            <a:endParaRPr lang="en-US"/>
          </a:p>
          <a:p>
            <a:r>
              <a:rPr lang="en-NZ">
                <a:latin typeface="Geograph Light"/>
              </a:rPr>
              <a:t>If you already have a KIS button, update it to align to the corresponding course information page on </a:t>
            </a:r>
            <a:r>
              <a:rPr lang="en-NZ" err="1">
                <a:latin typeface="Geograph Light"/>
              </a:rPr>
              <a:t>Tahatū</a:t>
            </a:r>
            <a:r>
              <a:rPr lang="en-NZ">
                <a:latin typeface="Geograph Light"/>
              </a:rPr>
              <a:t>.</a:t>
            </a:r>
            <a:endParaRPr lang="en-NZ"/>
          </a:p>
          <a:p>
            <a:pPr marL="285750" indent="-285750">
              <a:buFont typeface="Arial"/>
              <a:buChar char="•"/>
            </a:pPr>
            <a:r>
              <a:rPr lang="en-NZ">
                <a:latin typeface="Geograph Light"/>
              </a:rPr>
              <a:t>Replace the old careers.govt.nz button image</a:t>
            </a:r>
            <a:endParaRPr lang="en-NZ"/>
          </a:p>
          <a:p>
            <a:pPr marL="285750" indent="-285750">
              <a:buFont typeface="Arial"/>
              <a:buChar char="•"/>
            </a:pPr>
            <a:r>
              <a:rPr lang="en-NZ">
                <a:latin typeface="Geograph Light"/>
              </a:rPr>
              <a:t>Update the URL to point to </a:t>
            </a:r>
            <a:r>
              <a:rPr lang="en-NZ" err="1">
                <a:latin typeface="Geograph Light"/>
              </a:rPr>
              <a:t>Tahatū</a:t>
            </a:r>
            <a:r>
              <a:rPr lang="en-NZ">
                <a:latin typeface="Geograph Light"/>
              </a:rPr>
              <a:t> course pages</a:t>
            </a:r>
            <a:endParaRPr lang="en-NZ"/>
          </a:p>
          <a:p>
            <a:pPr marL="285750" indent="-285750">
              <a:buFont typeface="Arial"/>
              <a:buChar char="•"/>
            </a:pPr>
            <a:r>
              <a:rPr lang="en-NZ">
                <a:latin typeface="Geograph Light"/>
              </a:rPr>
              <a:t>Ensure learners are accessing up-to-date, accurate course information</a:t>
            </a:r>
            <a:endParaRPr lang="en-NZ"/>
          </a:p>
          <a:p>
            <a:endParaRPr lang="en-NZ"/>
          </a:p>
          <a:p>
            <a:r>
              <a:rPr lang="en-NZ">
                <a:latin typeface="Geograph Light"/>
              </a:rPr>
              <a:t>👉 Download the </a:t>
            </a:r>
            <a:r>
              <a:rPr lang="en-NZ">
                <a:latin typeface="Geograph Light"/>
                <a:hlinkClick r:id="rId3"/>
              </a:rPr>
              <a:t>KIS button update </a:t>
            </a:r>
            <a:r>
              <a:rPr lang="en-NZ" err="1">
                <a:latin typeface="Geograph Light"/>
                <a:hlinkClick r:id="rId3"/>
              </a:rPr>
              <a:t>infosheet</a:t>
            </a:r>
            <a:r>
              <a:rPr lang="en-NZ">
                <a:latin typeface="Geograph Light"/>
              </a:rPr>
              <a:t> (includes new button images + </a:t>
            </a:r>
            <a:r>
              <a:rPr lang="en-NZ">
                <a:solidFill>
                  <a:srgbClr val="000000"/>
                </a:solidFill>
                <a:latin typeface="Geograph Light"/>
              </a:rPr>
              <a:t>step-by-step </a:t>
            </a:r>
            <a:r>
              <a:rPr lang="en-NZ">
                <a:latin typeface="Geograph Light"/>
              </a:rPr>
              <a:t>instructions)</a:t>
            </a:r>
            <a:r>
              <a:rPr lang="en-NZ">
                <a:solidFill>
                  <a:srgbClr val="000000"/>
                </a:solidFill>
                <a:latin typeface="Geograph Light"/>
              </a:rPr>
              <a:t> </a:t>
            </a:r>
            <a:endParaRPr lang="en-NZ"/>
          </a:p>
          <a:p>
            <a:endParaRPr lang="en-NZ">
              <a:latin typeface="Geograph Light" panose="020B0303030202060203" pitchFamily="34" charset="0"/>
            </a:endParaRPr>
          </a:p>
          <a:p>
            <a:endParaRPr lang="en-NZ">
              <a:latin typeface="Geograph Light" panose="020B0303030202060203" pitchFamily="34" charset="0"/>
            </a:endParaRPr>
          </a:p>
        </p:txBody>
      </p:sp>
    </p:spTree>
    <p:extLst>
      <p:ext uri="{BB962C8B-B14F-4D97-AF65-F5344CB8AC3E}">
        <p14:creationId xmlns:p14="http://schemas.microsoft.com/office/powerpoint/2010/main" val="908631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F11EB-ED8E-0BC7-E076-ACCD26CB61D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D9AC2E3-1529-CDD5-A03E-9C645962FED2}"/>
              </a:ext>
            </a:extLst>
          </p:cNvPr>
          <p:cNvSpPr txBox="1"/>
          <p:nvPr/>
        </p:nvSpPr>
        <p:spPr>
          <a:xfrm>
            <a:off x="3789784" y="1320164"/>
            <a:ext cx="7710185" cy="3970318"/>
          </a:xfrm>
          <a:prstGeom prst="rect">
            <a:avLst/>
          </a:prstGeom>
          <a:noFill/>
        </p:spPr>
        <p:txBody>
          <a:bodyPr wrap="square" lIns="91440" tIns="45720" rIns="91440" bIns="45720" anchor="t">
            <a:spAutoFit/>
          </a:bodyPr>
          <a:lstStyle/>
          <a:p>
            <a:r>
              <a:rPr lang="en-NZ" dirty="0" err="1">
                <a:latin typeface="Geograph Light"/>
                <a:ea typeface="+mn-lt"/>
                <a:cs typeface="+mn-lt"/>
              </a:rPr>
              <a:t>Tahatū</a:t>
            </a:r>
            <a:r>
              <a:rPr lang="en-NZ" dirty="0">
                <a:latin typeface="Geograph Light"/>
                <a:ea typeface="+mn-lt"/>
                <a:cs typeface="+mn-lt"/>
              </a:rPr>
              <a:t> Career Navigator is the Tertiary Education Commission's (TEC's) free career planning website for all New Zealanders. It replaced the careers.govt.nz website in December 2025.</a:t>
            </a:r>
            <a:endParaRPr lang="en-NZ" dirty="0">
              <a:latin typeface="Geograph Light"/>
            </a:endParaRPr>
          </a:p>
          <a:p>
            <a:endParaRPr lang="en-NZ" dirty="0">
              <a:latin typeface="Aptos"/>
            </a:endParaRPr>
          </a:p>
          <a:p>
            <a:pPr fontAlgn="base"/>
            <a:r>
              <a:rPr lang="en-NZ" dirty="0" err="1">
                <a:latin typeface="Geograph Light"/>
              </a:rPr>
              <a:t>Tahatū</a:t>
            </a:r>
            <a:r>
              <a:rPr lang="en-NZ" dirty="0">
                <a:latin typeface="Geograph Light"/>
              </a:rPr>
              <a:t> features more than 800 career ideas, over 100 school subjects and more than 4000 qualifications all in one place, with interactive tools to help explore your interests to find career ideas that suit you. </a:t>
            </a:r>
          </a:p>
          <a:p>
            <a:pPr fontAlgn="base"/>
            <a:endParaRPr lang="en-NZ">
              <a:latin typeface="Geograph Light" panose="020B0303030202060203" pitchFamily="34" charset="0"/>
            </a:endParaRPr>
          </a:p>
          <a:p>
            <a:pPr fontAlgn="base"/>
            <a:r>
              <a:rPr lang="en-NZ" dirty="0">
                <a:latin typeface="Geograph Light"/>
              </a:rPr>
              <a:t>Wherever you are in your career journey - in school, exploring your first job, considering a career change or upskilling – You &amp; </a:t>
            </a:r>
            <a:r>
              <a:rPr lang="en-NZ" dirty="0" err="1">
                <a:latin typeface="Geograph Light"/>
              </a:rPr>
              <a:t>Tahatū</a:t>
            </a:r>
            <a:r>
              <a:rPr lang="en-NZ" dirty="0">
                <a:latin typeface="Geograph Light"/>
              </a:rPr>
              <a:t> can discover a career you'll love. </a:t>
            </a:r>
          </a:p>
          <a:p>
            <a:pPr fontAlgn="base"/>
            <a:endParaRPr lang="en-NZ">
              <a:latin typeface="Geograph Light" panose="020B0303030202060203" pitchFamily="34" charset="0"/>
            </a:endParaRPr>
          </a:p>
          <a:p>
            <a:pPr fontAlgn="base"/>
            <a:r>
              <a:rPr lang="en-NZ">
                <a:latin typeface="Geograph Light" panose="020B0303030202060203" pitchFamily="34" charset="0"/>
              </a:rPr>
              <a:t>Take a look – https://tahatū.govt.nz </a:t>
            </a:r>
          </a:p>
          <a:p>
            <a:endParaRPr lang="en-NZ">
              <a:latin typeface="Geograph Light" panose="020B0303030202060203" pitchFamily="34" charset="0"/>
            </a:endParaRPr>
          </a:p>
        </p:txBody>
      </p:sp>
      <p:sp>
        <p:nvSpPr>
          <p:cNvPr id="2" name="Title 1">
            <a:extLst>
              <a:ext uri="{FF2B5EF4-FFF2-40B4-BE49-F238E27FC236}">
                <a16:creationId xmlns:a16="http://schemas.microsoft.com/office/drawing/2014/main" id="{CD8CF58B-8939-2498-A34A-1CF5A723C29B}"/>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Social media </a:t>
            </a:r>
          </a:p>
        </p:txBody>
      </p:sp>
      <p:sp>
        <p:nvSpPr>
          <p:cNvPr id="3" name="TextBox 2">
            <a:extLst>
              <a:ext uri="{FF2B5EF4-FFF2-40B4-BE49-F238E27FC236}">
                <a16:creationId xmlns:a16="http://schemas.microsoft.com/office/drawing/2014/main" id="{18129AF8-2825-B8BA-093E-829237165D68}"/>
              </a:ext>
            </a:extLst>
          </p:cNvPr>
          <p:cNvSpPr txBox="1"/>
          <p:nvPr/>
        </p:nvSpPr>
        <p:spPr>
          <a:xfrm>
            <a:off x="1077198" y="1408176"/>
            <a:ext cx="1958610" cy="1754326"/>
          </a:xfrm>
          <a:prstGeom prst="rect">
            <a:avLst/>
          </a:prstGeom>
          <a:solidFill>
            <a:schemeClr val="tx2">
              <a:lumMod val="10000"/>
              <a:lumOff val="90000"/>
            </a:schemeClr>
          </a:solidFill>
        </p:spPr>
        <p:txBody>
          <a:bodyPr wrap="square" rtlCol="0">
            <a:spAutoFit/>
          </a:bodyPr>
          <a:lstStyle/>
          <a:p>
            <a:r>
              <a:rPr lang="en-NZ">
                <a:latin typeface="Geograph Light" panose="020B0303030202060203" pitchFamily="34" charset="0"/>
              </a:rPr>
              <a:t>Use this written content on your social media channels such as Facebook and LinkedIn.</a:t>
            </a:r>
          </a:p>
        </p:txBody>
      </p:sp>
      <p:sp>
        <p:nvSpPr>
          <p:cNvPr id="5" name="TextBox 4">
            <a:extLst>
              <a:ext uri="{FF2B5EF4-FFF2-40B4-BE49-F238E27FC236}">
                <a16:creationId xmlns:a16="http://schemas.microsoft.com/office/drawing/2014/main" id="{8354E66C-BED4-2BC9-F76E-07CD66C30A68}"/>
              </a:ext>
            </a:extLst>
          </p:cNvPr>
          <p:cNvSpPr txBox="1"/>
          <p:nvPr/>
        </p:nvSpPr>
        <p:spPr>
          <a:xfrm>
            <a:off x="11582400" y="5286375"/>
            <a:ext cx="431528" cy="369332"/>
          </a:xfrm>
          <a:prstGeom prst="rect">
            <a:avLst/>
          </a:prstGeom>
          <a:noFill/>
        </p:spPr>
        <p:txBody>
          <a:bodyPr wrap="none" lIns="91440" tIns="45720" rIns="91440" bIns="45720" rtlCol="0" anchor="t">
            <a:spAutoFit/>
          </a:bodyPr>
          <a:lstStyle/>
          <a:p>
            <a:r>
              <a:rPr lang="en-NZ"/>
              <a:t>16</a:t>
            </a:r>
          </a:p>
        </p:txBody>
      </p:sp>
    </p:spTree>
    <p:extLst>
      <p:ext uri="{BB962C8B-B14F-4D97-AF65-F5344CB8AC3E}">
        <p14:creationId xmlns:p14="http://schemas.microsoft.com/office/powerpoint/2010/main" val="3972167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79D43-7520-FB55-C5F1-57CFF557E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D7062A-AD55-24AC-A1A1-6034CDD46F5A}"/>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Social media</a:t>
            </a:r>
          </a:p>
        </p:txBody>
      </p:sp>
      <p:sp>
        <p:nvSpPr>
          <p:cNvPr id="5" name="Rectangle 2">
            <a:extLst>
              <a:ext uri="{FF2B5EF4-FFF2-40B4-BE49-F238E27FC236}">
                <a16:creationId xmlns:a16="http://schemas.microsoft.com/office/drawing/2014/main" id="{1DC8CC3C-DBDF-36D3-AE55-6AE5DDDBAA7F}"/>
              </a:ext>
            </a:extLst>
          </p:cNvPr>
          <p:cNvSpPr>
            <a:spLocks noChangeArrowheads="1"/>
          </p:cNvSpPr>
          <p:nvPr/>
        </p:nvSpPr>
        <p:spPr bwMode="auto">
          <a:xfrm>
            <a:off x="1371600" y="28471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pic>
        <p:nvPicPr>
          <p:cNvPr id="10" name="Picture 9" descr="A group of people sitting on grass&#10;&#10;AI-generated content may be incorrect.">
            <a:extLst>
              <a:ext uri="{FF2B5EF4-FFF2-40B4-BE49-F238E27FC236}">
                <a16:creationId xmlns:a16="http://schemas.microsoft.com/office/drawing/2014/main" id="{3FE39776-0462-92BA-872B-F5A923AE9195}"/>
              </a:ext>
            </a:extLst>
          </p:cNvPr>
          <p:cNvPicPr>
            <a:picLocks noChangeAspect="1"/>
          </p:cNvPicPr>
          <p:nvPr/>
        </p:nvPicPr>
        <p:blipFill>
          <a:blip r:embed="rId2"/>
          <a:stretch>
            <a:fillRect/>
          </a:stretch>
        </p:blipFill>
        <p:spPr>
          <a:xfrm>
            <a:off x="7525616" y="1158515"/>
            <a:ext cx="3875809" cy="3875809"/>
          </a:xfrm>
          <a:prstGeom prst="rect">
            <a:avLst/>
          </a:prstGeom>
        </p:spPr>
      </p:pic>
      <p:pic>
        <p:nvPicPr>
          <p:cNvPr id="12" name="Picture 11" descr="A group of people sitting outside a building&#10;&#10;AI-generated content may be incorrect.">
            <a:extLst>
              <a:ext uri="{FF2B5EF4-FFF2-40B4-BE49-F238E27FC236}">
                <a16:creationId xmlns:a16="http://schemas.microsoft.com/office/drawing/2014/main" id="{3AD6EF2F-4EA0-0CEF-3A14-4AD8E0610835}"/>
              </a:ext>
            </a:extLst>
          </p:cNvPr>
          <p:cNvPicPr>
            <a:picLocks noChangeAspect="1"/>
          </p:cNvPicPr>
          <p:nvPr/>
        </p:nvPicPr>
        <p:blipFill>
          <a:blip r:embed="rId3"/>
          <a:stretch>
            <a:fillRect/>
          </a:stretch>
        </p:blipFill>
        <p:spPr>
          <a:xfrm>
            <a:off x="3362240" y="1158515"/>
            <a:ext cx="3818657" cy="3818657"/>
          </a:xfrm>
          <a:prstGeom prst="rect">
            <a:avLst/>
          </a:prstGeom>
        </p:spPr>
      </p:pic>
      <p:sp>
        <p:nvSpPr>
          <p:cNvPr id="13" name="Rectangle 4">
            <a:extLst>
              <a:ext uri="{FF2B5EF4-FFF2-40B4-BE49-F238E27FC236}">
                <a16:creationId xmlns:a16="http://schemas.microsoft.com/office/drawing/2014/main" id="{9F9D3583-9E9B-EF1C-743E-4558B4E3B4A4}"/>
              </a:ext>
            </a:extLst>
          </p:cNvPr>
          <p:cNvSpPr>
            <a:spLocks noChangeArrowheads="1"/>
          </p:cNvSpPr>
          <p:nvPr/>
        </p:nvSpPr>
        <p:spPr bwMode="auto">
          <a:xfrm>
            <a:off x="4977246" y="46343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15" name="TextBox 14">
            <a:extLst>
              <a:ext uri="{FF2B5EF4-FFF2-40B4-BE49-F238E27FC236}">
                <a16:creationId xmlns:a16="http://schemas.microsoft.com/office/drawing/2014/main" id="{2788C977-2EEE-BB61-D25B-A8D8201C3793}"/>
              </a:ext>
            </a:extLst>
          </p:cNvPr>
          <p:cNvSpPr txBox="1"/>
          <p:nvPr/>
        </p:nvSpPr>
        <p:spPr>
          <a:xfrm>
            <a:off x="949182" y="1158515"/>
            <a:ext cx="1958610" cy="1754326"/>
          </a:xfrm>
          <a:prstGeom prst="rect">
            <a:avLst/>
          </a:prstGeom>
          <a:solidFill>
            <a:schemeClr val="tx2">
              <a:lumMod val="10000"/>
              <a:lumOff val="90000"/>
            </a:schemeClr>
          </a:solidFill>
        </p:spPr>
        <p:txBody>
          <a:bodyPr wrap="square" rtlCol="0">
            <a:spAutoFit/>
          </a:bodyPr>
          <a:lstStyle/>
          <a:p>
            <a:r>
              <a:rPr lang="en-NZ">
                <a:latin typeface="Geograph Light" panose="020B0303030202060203" pitchFamily="34" charset="0"/>
              </a:rPr>
              <a:t>Use these tiles on your social media channels such as Facebook and LinkedIn.</a:t>
            </a:r>
          </a:p>
        </p:txBody>
      </p:sp>
      <p:sp>
        <p:nvSpPr>
          <p:cNvPr id="16" name="TextBox 15">
            <a:extLst>
              <a:ext uri="{FF2B5EF4-FFF2-40B4-BE49-F238E27FC236}">
                <a16:creationId xmlns:a16="http://schemas.microsoft.com/office/drawing/2014/main" id="{2819D8D5-9758-0139-75E5-A3A028C31E64}"/>
              </a:ext>
            </a:extLst>
          </p:cNvPr>
          <p:cNvSpPr txBox="1"/>
          <p:nvPr/>
        </p:nvSpPr>
        <p:spPr>
          <a:xfrm>
            <a:off x="3362240" y="5115696"/>
            <a:ext cx="2157984" cy="246221"/>
          </a:xfrm>
          <a:prstGeom prst="rect">
            <a:avLst/>
          </a:prstGeom>
          <a:noFill/>
        </p:spPr>
        <p:txBody>
          <a:bodyPr wrap="square" rtlCol="0">
            <a:spAutoFit/>
          </a:bodyPr>
          <a:lstStyle/>
          <a:p>
            <a:r>
              <a:rPr lang="en-NZ" sz="1000">
                <a:latin typeface="Geograph Light" panose="020B0303030202060203" pitchFamily="34" charset="0"/>
              </a:rPr>
              <a:t>Facebook</a:t>
            </a:r>
          </a:p>
        </p:txBody>
      </p:sp>
      <p:sp>
        <p:nvSpPr>
          <p:cNvPr id="17" name="TextBox 16">
            <a:extLst>
              <a:ext uri="{FF2B5EF4-FFF2-40B4-BE49-F238E27FC236}">
                <a16:creationId xmlns:a16="http://schemas.microsoft.com/office/drawing/2014/main" id="{D2F392F5-6D1D-5E70-1BB6-20DF3293758D}"/>
              </a:ext>
            </a:extLst>
          </p:cNvPr>
          <p:cNvSpPr txBox="1"/>
          <p:nvPr/>
        </p:nvSpPr>
        <p:spPr>
          <a:xfrm>
            <a:off x="7607912" y="5132135"/>
            <a:ext cx="2157984" cy="246221"/>
          </a:xfrm>
          <a:prstGeom prst="rect">
            <a:avLst/>
          </a:prstGeom>
          <a:noFill/>
        </p:spPr>
        <p:txBody>
          <a:bodyPr wrap="square" rtlCol="0">
            <a:spAutoFit/>
          </a:bodyPr>
          <a:lstStyle/>
          <a:p>
            <a:r>
              <a:rPr lang="en-NZ" sz="1000">
                <a:latin typeface="Geograph Light" panose="020B0303030202060203" pitchFamily="34" charset="0"/>
              </a:rPr>
              <a:t>LinkedIn</a:t>
            </a:r>
          </a:p>
        </p:txBody>
      </p:sp>
      <p:sp>
        <p:nvSpPr>
          <p:cNvPr id="3" name="TextBox 2">
            <a:extLst>
              <a:ext uri="{FF2B5EF4-FFF2-40B4-BE49-F238E27FC236}">
                <a16:creationId xmlns:a16="http://schemas.microsoft.com/office/drawing/2014/main" id="{F682D412-6869-C8CE-D853-09DF4C2F64E2}"/>
              </a:ext>
            </a:extLst>
          </p:cNvPr>
          <p:cNvSpPr txBox="1"/>
          <p:nvPr/>
        </p:nvSpPr>
        <p:spPr>
          <a:xfrm>
            <a:off x="11582400" y="5286375"/>
            <a:ext cx="431528" cy="369332"/>
          </a:xfrm>
          <a:prstGeom prst="rect">
            <a:avLst/>
          </a:prstGeom>
          <a:noFill/>
        </p:spPr>
        <p:txBody>
          <a:bodyPr wrap="none" lIns="91440" tIns="45720" rIns="91440" bIns="45720" rtlCol="0" anchor="t">
            <a:spAutoFit/>
          </a:bodyPr>
          <a:lstStyle/>
          <a:p>
            <a:r>
              <a:rPr lang="en-NZ"/>
              <a:t>17</a:t>
            </a:r>
          </a:p>
        </p:txBody>
      </p:sp>
      <p:sp>
        <p:nvSpPr>
          <p:cNvPr id="4" name="TextBox 3">
            <a:extLst>
              <a:ext uri="{FF2B5EF4-FFF2-40B4-BE49-F238E27FC236}">
                <a16:creationId xmlns:a16="http://schemas.microsoft.com/office/drawing/2014/main" id="{ADF474F3-7228-81A3-09A7-E61D0945242C}"/>
              </a:ext>
            </a:extLst>
          </p:cNvPr>
          <p:cNvSpPr txBox="1"/>
          <p:nvPr/>
        </p:nvSpPr>
        <p:spPr>
          <a:xfrm>
            <a:off x="949182" y="3226800"/>
            <a:ext cx="1958610" cy="646331"/>
          </a:xfrm>
          <a:prstGeom prst="rect">
            <a:avLst/>
          </a:prstGeom>
          <a:solidFill>
            <a:schemeClr val="tx2">
              <a:lumMod val="10000"/>
              <a:lumOff val="90000"/>
            </a:schemeClr>
          </a:solidFill>
          <a:ln>
            <a:noFill/>
          </a:ln>
        </p:spPr>
        <p:txBody>
          <a:bodyPr wrap="square" lIns="91440" tIns="45720" rIns="91440" bIns="45720" rtlCol="0" anchor="t">
            <a:spAutoFit/>
          </a:bodyPr>
          <a:lstStyle/>
          <a:p>
            <a:r>
              <a:rPr lang="en-NZ">
                <a:latin typeface="Geograph Light"/>
                <a:hlinkClick r:id="rId4"/>
              </a:rPr>
              <a:t>Download social tiles</a:t>
            </a:r>
            <a:endParaRPr lang="en-NZ">
              <a:latin typeface="Geograph Light" panose="020B0303030202060203" pitchFamily="34" charset="0"/>
            </a:endParaRPr>
          </a:p>
        </p:txBody>
      </p:sp>
    </p:spTree>
    <p:extLst>
      <p:ext uri="{BB962C8B-B14F-4D97-AF65-F5344CB8AC3E}">
        <p14:creationId xmlns:p14="http://schemas.microsoft.com/office/powerpoint/2010/main" val="88876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C8F3C-88B4-337F-1864-51039271A9E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B683218-F4F1-DB2C-28F0-9E98FCF7D1B7}"/>
              </a:ext>
            </a:extLst>
          </p:cNvPr>
          <p:cNvSpPr txBox="1"/>
          <p:nvPr/>
        </p:nvSpPr>
        <p:spPr>
          <a:xfrm>
            <a:off x="951608" y="1313865"/>
            <a:ext cx="10004355" cy="3970318"/>
          </a:xfrm>
          <a:prstGeom prst="rect">
            <a:avLst/>
          </a:prstGeom>
          <a:solidFill>
            <a:schemeClr val="tx2">
              <a:lumMod val="10000"/>
              <a:lumOff val="90000"/>
            </a:schemeClr>
          </a:solidFill>
        </p:spPr>
        <p:txBody>
          <a:bodyPr wrap="square" lIns="91440" tIns="45720" rIns="91440" bIns="45720" anchor="t">
            <a:spAutoFit/>
          </a:bodyPr>
          <a:lstStyle/>
          <a:p>
            <a:r>
              <a:rPr lang="en-NZ" sz="1200">
                <a:latin typeface="Geograph Light"/>
              </a:rPr>
              <a:t>The Tertiary Education Commission (TEC) has launched a nationwide campaign to support the public release of </a:t>
            </a:r>
            <a:r>
              <a:rPr lang="en-NZ" sz="1200" err="1">
                <a:latin typeface="Geograph Light"/>
              </a:rPr>
              <a:t>Tahatū</a:t>
            </a:r>
            <a:r>
              <a:rPr lang="en-NZ" sz="1200">
                <a:latin typeface="Geograph Light"/>
              </a:rPr>
              <a:t> Career Navigator, a trusted source of career information, tools, and resources for </a:t>
            </a:r>
            <a:r>
              <a:rPr lang="en-NZ" sz="1200" err="1">
                <a:latin typeface="Geograph Light"/>
              </a:rPr>
              <a:t>rangatahi</a:t>
            </a:r>
            <a:r>
              <a:rPr lang="en-NZ" sz="1200">
                <a:latin typeface="Geograph Light"/>
              </a:rPr>
              <a:t> and young adults aged 13–25.</a:t>
            </a:r>
            <a:endParaRPr lang="en-US" sz="1200"/>
          </a:p>
          <a:p>
            <a:br>
              <a:rPr lang="en-NZ" sz="1200">
                <a:latin typeface="Geograph Light"/>
              </a:rPr>
            </a:br>
            <a:r>
              <a:rPr lang="en-NZ" sz="1200" err="1">
                <a:latin typeface="Geograph Light"/>
              </a:rPr>
              <a:t>Tahatū</a:t>
            </a:r>
            <a:r>
              <a:rPr lang="en-NZ" sz="1200">
                <a:latin typeface="Geograph Light"/>
              </a:rPr>
              <a:t> helps young people explore their interests, discover strengths, and plan meaningful pathways for their future, whether they’re choosing NCEA subjects, considering study or training, or exploring options after their first job.</a:t>
            </a:r>
            <a:endParaRPr lang="en-NZ" sz="1200"/>
          </a:p>
          <a:p>
            <a:endParaRPr lang="en-NZ" sz="1200" b="1">
              <a:latin typeface="Geograph Light"/>
            </a:endParaRPr>
          </a:p>
          <a:p>
            <a:r>
              <a:rPr lang="en-NZ" sz="1200" b="1">
                <a:latin typeface="Geograph Light"/>
              </a:rPr>
              <a:t>The Campaign</a:t>
            </a:r>
            <a:r>
              <a:rPr lang="en-NZ" sz="1200">
                <a:latin typeface="Geograph Light"/>
              </a:rPr>
              <a:t> - building on the successful school rollout, the campaign connects with young people where they are - online, at home, and in their communities. It features videos and imagery across Instagram, TikTok, Snapchat, Facebook plus outdoor advertising on billboards, in bus shelters, gyms, malls, train stations, at parks and sports grounds. It’s designed to spark curiosity and encourage young people to visit tahatu.govt.nz, take the Interest quiz, and start exploring what their future could look like.</a:t>
            </a:r>
            <a:endParaRPr lang="en-NZ" sz="1200">
              <a:latin typeface="Aptos" panose="02110004020202020204"/>
            </a:endParaRPr>
          </a:p>
          <a:p>
            <a:endParaRPr lang="en-NZ" sz="1200">
              <a:latin typeface="Geograph Light"/>
            </a:endParaRPr>
          </a:p>
          <a:p>
            <a:r>
              <a:rPr lang="en-NZ" sz="1200" b="1">
                <a:latin typeface="Geograph Light"/>
              </a:rPr>
              <a:t>Objectives:</a:t>
            </a:r>
            <a:endParaRPr lang="en-NZ" sz="1200" b="1"/>
          </a:p>
          <a:p>
            <a:pPr marL="171450" indent="-171450">
              <a:buFont typeface="Arial"/>
              <a:buChar char="•"/>
            </a:pPr>
            <a:r>
              <a:rPr lang="en-NZ" sz="1200">
                <a:latin typeface="Geograph Light"/>
              </a:rPr>
              <a:t>Build New Zealand's leading careers information brand</a:t>
            </a:r>
          </a:p>
          <a:p>
            <a:pPr marL="171450" indent="-171450">
              <a:buFont typeface="Arial"/>
              <a:buChar char="•"/>
            </a:pPr>
            <a:r>
              <a:rPr lang="en-NZ" sz="1200">
                <a:latin typeface="Geograph Light"/>
              </a:rPr>
              <a:t>Build awareness and trust in </a:t>
            </a:r>
            <a:r>
              <a:rPr lang="en-NZ" sz="1200" err="1">
                <a:latin typeface="Geograph Light"/>
              </a:rPr>
              <a:t>Tahatū</a:t>
            </a:r>
            <a:endParaRPr lang="en-NZ" sz="1200"/>
          </a:p>
          <a:p>
            <a:pPr marL="171450" indent="-171450">
              <a:buFont typeface="Arial"/>
              <a:buChar char="•"/>
            </a:pPr>
            <a:r>
              <a:rPr lang="en-NZ" sz="1200">
                <a:latin typeface="Geograph Light"/>
              </a:rPr>
              <a:t>Encourage young people to visit tahatu.govt.nz and complete the Interest quiz</a:t>
            </a:r>
            <a:endParaRPr lang="en-NZ" sz="1200"/>
          </a:p>
          <a:p>
            <a:pPr marL="171450" indent="-171450">
              <a:buFont typeface="Arial"/>
              <a:buChar char="•"/>
            </a:pPr>
            <a:r>
              <a:rPr lang="en-NZ" sz="1200">
                <a:latin typeface="Geograph Light"/>
              </a:rPr>
              <a:t>Position </a:t>
            </a:r>
            <a:r>
              <a:rPr lang="en-NZ" sz="1200" err="1">
                <a:latin typeface="Geograph Light"/>
              </a:rPr>
              <a:t>Tahatū</a:t>
            </a:r>
            <a:r>
              <a:rPr lang="en-NZ" sz="1200">
                <a:latin typeface="Geograph Light"/>
              </a:rPr>
              <a:t> as the go-to destination for career planning.</a:t>
            </a:r>
            <a:endParaRPr lang="en-NZ" sz="1200"/>
          </a:p>
          <a:p>
            <a:endParaRPr lang="en-NZ" sz="1200">
              <a:latin typeface="Geograph Light"/>
            </a:endParaRPr>
          </a:p>
          <a:p>
            <a:r>
              <a:rPr lang="en-NZ" sz="1200" b="1">
                <a:latin typeface="Geograph Light"/>
              </a:rPr>
              <a:t>Stay Connected</a:t>
            </a:r>
            <a:endParaRPr lang="en-NZ" sz="1200" b="1"/>
          </a:p>
          <a:p>
            <a:pPr marL="171450" indent="-171450">
              <a:buFont typeface="Arial"/>
              <a:buChar char="•"/>
            </a:pPr>
            <a:r>
              <a:rPr lang="en-NZ" sz="1200">
                <a:latin typeface="Geograph Light"/>
              </a:rPr>
              <a:t>To get the latest career information, tips and resources, sign up for </a:t>
            </a:r>
            <a:r>
              <a:rPr lang="en-NZ" sz="1200" err="1">
                <a:latin typeface="Geograph Light"/>
              </a:rPr>
              <a:t>Tahatū</a:t>
            </a:r>
            <a:r>
              <a:rPr lang="en-NZ" sz="1200">
                <a:latin typeface="Geograph Light"/>
              </a:rPr>
              <a:t> Career Navigator emails.</a:t>
            </a:r>
            <a:endParaRPr lang="en-NZ"/>
          </a:p>
          <a:p>
            <a:pPr marL="171450" indent="-171450">
              <a:buFont typeface="Arial"/>
              <a:buChar char="•"/>
            </a:pPr>
            <a:r>
              <a:rPr lang="en-NZ" sz="1200">
                <a:latin typeface="Geograph Light"/>
              </a:rPr>
              <a:t>Or follow us on Facebook, Instagram and TikTok.</a:t>
            </a:r>
            <a:endParaRPr lang="en-NZ">
              <a:latin typeface="Aptos"/>
            </a:endParaRPr>
          </a:p>
          <a:p>
            <a:endParaRPr lang="en-NZ" sz="1200">
              <a:latin typeface="Geograph Light"/>
            </a:endParaRPr>
          </a:p>
        </p:txBody>
      </p:sp>
      <p:sp>
        <p:nvSpPr>
          <p:cNvPr id="2" name="Title 1">
            <a:extLst>
              <a:ext uri="{FF2B5EF4-FFF2-40B4-BE49-F238E27FC236}">
                <a16:creationId xmlns:a16="http://schemas.microsoft.com/office/drawing/2014/main" id="{F207305C-560D-C54A-FF7A-B356F42D155A}"/>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a:ea typeface="Newzald Medium" panose="02000504000000020004" pitchFamily="50" charset="0"/>
              </a:rPr>
              <a:t>National launch campaign</a:t>
            </a:r>
          </a:p>
        </p:txBody>
      </p:sp>
      <p:sp>
        <p:nvSpPr>
          <p:cNvPr id="3" name="TextBox 2">
            <a:extLst>
              <a:ext uri="{FF2B5EF4-FFF2-40B4-BE49-F238E27FC236}">
                <a16:creationId xmlns:a16="http://schemas.microsoft.com/office/drawing/2014/main" id="{2CB26C1C-715D-60E8-0D6F-0BF1A5977897}"/>
              </a:ext>
            </a:extLst>
          </p:cNvPr>
          <p:cNvSpPr txBox="1"/>
          <p:nvPr/>
        </p:nvSpPr>
        <p:spPr>
          <a:xfrm>
            <a:off x="11582400" y="5286375"/>
            <a:ext cx="431528" cy="369332"/>
          </a:xfrm>
          <a:prstGeom prst="rect">
            <a:avLst/>
          </a:prstGeom>
          <a:noFill/>
        </p:spPr>
        <p:txBody>
          <a:bodyPr wrap="none" lIns="91440" tIns="45720" rIns="91440" bIns="45720" rtlCol="0" anchor="t">
            <a:spAutoFit/>
          </a:bodyPr>
          <a:lstStyle/>
          <a:p>
            <a:r>
              <a:rPr lang="en-NZ"/>
              <a:t>18</a:t>
            </a:r>
          </a:p>
        </p:txBody>
      </p:sp>
    </p:spTree>
    <p:extLst>
      <p:ext uri="{BB962C8B-B14F-4D97-AF65-F5344CB8AC3E}">
        <p14:creationId xmlns:p14="http://schemas.microsoft.com/office/powerpoint/2010/main" val="1246815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4E057-89FE-5752-CE71-90AF4B6901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C814B7-1E81-F4EC-25E5-8A252E236CA8}"/>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a:ea typeface="Newzald Medium" panose="02000504000000020004" pitchFamily="50" charset="0"/>
              </a:rPr>
              <a:t>National launch campaign</a:t>
            </a:r>
            <a:endParaRPr lang="en-NZ">
              <a:solidFill>
                <a:srgbClr val="002060"/>
              </a:solidFill>
              <a:latin typeface="Newzald Medium" panose="02000504000000020004" pitchFamily="50" charset="0"/>
              <a:ea typeface="Newzald Medium" panose="02000504000000020004" pitchFamily="50" charset="0"/>
            </a:endParaRPr>
          </a:p>
        </p:txBody>
      </p:sp>
      <p:sp>
        <p:nvSpPr>
          <p:cNvPr id="3" name="TextBox 2">
            <a:extLst>
              <a:ext uri="{FF2B5EF4-FFF2-40B4-BE49-F238E27FC236}">
                <a16:creationId xmlns:a16="http://schemas.microsoft.com/office/drawing/2014/main" id="{2389E0B2-9EB8-0B39-5902-B0C25906BFE7}"/>
              </a:ext>
            </a:extLst>
          </p:cNvPr>
          <p:cNvSpPr txBox="1"/>
          <p:nvPr/>
        </p:nvSpPr>
        <p:spPr>
          <a:xfrm>
            <a:off x="11582400" y="5286375"/>
            <a:ext cx="431528" cy="369332"/>
          </a:xfrm>
          <a:prstGeom prst="rect">
            <a:avLst/>
          </a:prstGeom>
          <a:noFill/>
        </p:spPr>
        <p:txBody>
          <a:bodyPr wrap="none" lIns="91440" tIns="45720" rIns="91440" bIns="45720" rtlCol="0" anchor="t">
            <a:spAutoFit/>
          </a:bodyPr>
          <a:lstStyle/>
          <a:p>
            <a:r>
              <a:rPr lang="en-NZ"/>
              <a:t>19</a:t>
            </a:r>
          </a:p>
        </p:txBody>
      </p:sp>
      <p:pic>
        <p:nvPicPr>
          <p:cNvPr id="5" name="Online Media 4" title="Anahera's Plan - Interest Quiz (45 sec) ONLINE">
            <a:hlinkClick r:id="" action="ppaction://noaction"/>
            <a:extLst>
              <a:ext uri="{FF2B5EF4-FFF2-40B4-BE49-F238E27FC236}">
                <a16:creationId xmlns:a16="http://schemas.microsoft.com/office/drawing/2014/main" id="{7CB91E45-0551-A32C-2C06-9DBF5E4BE619}"/>
              </a:ext>
            </a:extLst>
          </p:cNvPr>
          <p:cNvPicPr>
            <a:picLocks noRot="1" noChangeAspect="1"/>
          </p:cNvPicPr>
          <p:nvPr>
            <a:videoFile r:link="rId1"/>
          </p:nvPr>
        </p:nvPicPr>
        <p:blipFill>
          <a:blip r:embed="rId4"/>
          <a:stretch>
            <a:fillRect/>
          </a:stretch>
        </p:blipFill>
        <p:spPr>
          <a:xfrm>
            <a:off x="1045681" y="1896785"/>
            <a:ext cx="4847454" cy="2739880"/>
          </a:xfrm>
          <a:prstGeom prst="rect">
            <a:avLst/>
          </a:prstGeom>
        </p:spPr>
      </p:pic>
      <p:pic>
        <p:nvPicPr>
          <p:cNvPr id="6" name="Online Media 5" title="Blake's Connections - Pathways (45 sec) Online">
            <a:hlinkClick r:id="" action="ppaction://noaction"/>
            <a:extLst>
              <a:ext uri="{FF2B5EF4-FFF2-40B4-BE49-F238E27FC236}">
                <a16:creationId xmlns:a16="http://schemas.microsoft.com/office/drawing/2014/main" id="{D774B42D-60C4-DD62-F42D-0F26368F8005}"/>
              </a:ext>
            </a:extLst>
          </p:cNvPr>
          <p:cNvPicPr>
            <a:picLocks noRot="1" noChangeAspect="1"/>
          </p:cNvPicPr>
          <p:nvPr>
            <a:videoFile r:link="rId2"/>
          </p:nvPr>
        </p:nvPicPr>
        <p:blipFill>
          <a:blip r:embed="rId5"/>
          <a:stretch>
            <a:fillRect/>
          </a:stretch>
        </p:blipFill>
        <p:spPr>
          <a:xfrm>
            <a:off x="6245225" y="1898650"/>
            <a:ext cx="4795838" cy="2736850"/>
          </a:xfrm>
          <a:prstGeom prst="rect">
            <a:avLst/>
          </a:prstGeom>
        </p:spPr>
      </p:pic>
      <p:sp>
        <p:nvSpPr>
          <p:cNvPr id="8" name="TextBox 7">
            <a:extLst>
              <a:ext uri="{FF2B5EF4-FFF2-40B4-BE49-F238E27FC236}">
                <a16:creationId xmlns:a16="http://schemas.microsoft.com/office/drawing/2014/main" id="{DEA13868-BB95-BF43-9126-C4A475F26329}"/>
              </a:ext>
            </a:extLst>
          </p:cNvPr>
          <p:cNvSpPr txBox="1"/>
          <p:nvPr/>
        </p:nvSpPr>
        <p:spPr>
          <a:xfrm>
            <a:off x="1046584" y="1313814"/>
            <a:ext cx="10453385" cy="553998"/>
          </a:xfrm>
          <a:prstGeom prst="rect">
            <a:avLst/>
          </a:prstGeom>
          <a:noFill/>
        </p:spPr>
        <p:txBody>
          <a:bodyPr wrap="square" lIns="91440" tIns="45720" rIns="91440" bIns="45720" anchor="t">
            <a:spAutoFit/>
          </a:bodyPr>
          <a:lstStyle/>
          <a:p>
            <a:pPr fontAlgn="base"/>
            <a:r>
              <a:rPr lang="en-NZ" b="1">
                <a:latin typeface="Geograph Light"/>
              </a:rPr>
              <a:t>Anahera's Plan                                                                    Blake's Connections</a:t>
            </a:r>
          </a:p>
          <a:p>
            <a:r>
              <a:rPr lang="en-NZ" sz="1200">
                <a:ea typeface="+mn-lt"/>
                <a:cs typeface="+mn-lt"/>
                <a:hlinkClick r:id="rId6"/>
              </a:rPr>
              <a:t>https://youtu.be/75DDFCse4So?si=prtsMBGcCzhHGXZ1</a:t>
            </a:r>
            <a:r>
              <a:rPr lang="en-NZ" sz="1200">
                <a:ea typeface="+mn-lt"/>
                <a:cs typeface="+mn-lt"/>
              </a:rPr>
              <a:t>                                                               </a:t>
            </a:r>
            <a:r>
              <a:rPr lang="en-NZ" sz="1200">
                <a:ea typeface="+mn-lt"/>
                <a:cs typeface="+mn-lt"/>
                <a:hlinkClick r:id="rId7"/>
              </a:rPr>
              <a:t>https://youtu.be/G2ww-UtPAr0</a:t>
            </a:r>
            <a:r>
              <a:rPr lang="en-NZ" sz="1200">
                <a:ea typeface="+mn-lt"/>
                <a:cs typeface="+mn-lt"/>
              </a:rPr>
              <a:t> </a:t>
            </a:r>
            <a:endParaRPr lang="en-NZ"/>
          </a:p>
        </p:txBody>
      </p:sp>
    </p:spTree>
    <p:extLst>
      <p:ext uri="{BB962C8B-B14F-4D97-AF65-F5344CB8AC3E}">
        <p14:creationId xmlns:p14="http://schemas.microsoft.com/office/powerpoint/2010/main" val="2973675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B64BE-9983-C38E-4FFE-108CEE066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B2DCD2-6BB9-59F0-9873-16F966C35FFA}"/>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a:ea typeface="Newzald Medium" panose="02000504000000020004" pitchFamily="50" charset="0"/>
              </a:rPr>
              <a:t>Digital Banners</a:t>
            </a:r>
            <a:endParaRPr lang="en-NZ">
              <a:solidFill>
                <a:srgbClr val="002060"/>
              </a:solidFill>
              <a:latin typeface="Newzald Medium" panose="02000504000000020004" pitchFamily="50" charset="0"/>
              <a:ea typeface="Newzald Medium" panose="02000504000000020004" pitchFamily="50" charset="0"/>
            </a:endParaRPr>
          </a:p>
        </p:txBody>
      </p:sp>
      <p:sp>
        <p:nvSpPr>
          <p:cNvPr id="5" name="Rectangle 2">
            <a:extLst>
              <a:ext uri="{FF2B5EF4-FFF2-40B4-BE49-F238E27FC236}">
                <a16:creationId xmlns:a16="http://schemas.microsoft.com/office/drawing/2014/main" id="{6D976249-1B5D-AC67-FF8E-9D9454D47B17}"/>
              </a:ext>
            </a:extLst>
          </p:cNvPr>
          <p:cNvSpPr>
            <a:spLocks noChangeArrowheads="1"/>
          </p:cNvSpPr>
          <p:nvPr/>
        </p:nvSpPr>
        <p:spPr bwMode="auto">
          <a:xfrm>
            <a:off x="578708" y="25793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13" name="Rectangle 4">
            <a:extLst>
              <a:ext uri="{FF2B5EF4-FFF2-40B4-BE49-F238E27FC236}">
                <a16:creationId xmlns:a16="http://schemas.microsoft.com/office/drawing/2014/main" id="{47CF18BF-53A2-3D5A-771E-353CFFC7DAE5}"/>
              </a:ext>
            </a:extLst>
          </p:cNvPr>
          <p:cNvSpPr>
            <a:spLocks noChangeArrowheads="1"/>
          </p:cNvSpPr>
          <p:nvPr/>
        </p:nvSpPr>
        <p:spPr bwMode="auto">
          <a:xfrm>
            <a:off x="4184354" y="436664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NZ"/>
          </a:p>
        </p:txBody>
      </p:sp>
      <p:sp>
        <p:nvSpPr>
          <p:cNvPr id="15" name="TextBox 14">
            <a:extLst>
              <a:ext uri="{FF2B5EF4-FFF2-40B4-BE49-F238E27FC236}">
                <a16:creationId xmlns:a16="http://schemas.microsoft.com/office/drawing/2014/main" id="{D64B8452-8B61-DAC5-6723-D16291A3955F}"/>
              </a:ext>
            </a:extLst>
          </p:cNvPr>
          <p:cNvSpPr txBox="1"/>
          <p:nvPr/>
        </p:nvSpPr>
        <p:spPr>
          <a:xfrm>
            <a:off x="949182" y="1158515"/>
            <a:ext cx="1958610" cy="1200329"/>
          </a:xfrm>
          <a:prstGeom prst="rect">
            <a:avLst/>
          </a:prstGeom>
          <a:solidFill>
            <a:schemeClr val="tx2">
              <a:lumMod val="10000"/>
              <a:lumOff val="90000"/>
            </a:schemeClr>
          </a:solidFill>
        </p:spPr>
        <p:txBody>
          <a:bodyPr wrap="square" lIns="91440" tIns="45720" rIns="91440" bIns="45720" rtlCol="0" anchor="t">
            <a:spAutoFit/>
          </a:bodyPr>
          <a:lstStyle/>
          <a:p>
            <a:r>
              <a:rPr lang="en-NZ">
                <a:latin typeface="Geograph Light"/>
              </a:rPr>
              <a:t>Use these banners on your digital websites and screens.</a:t>
            </a:r>
            <a:endParaRPr lang="en-NZ">
              <a:latin typeface="Geograph Light" panose="020B0303030202060203" pitchFamily="34" charset="0"/>
            </a:endParaRPr>
          </a:p>
        </p:txBody>
      </p:sp>
      <p:sp>
        <p:nvSpPr>
          <p:cNvPr id="16" name="TextBox 15">
            <a:extLst>
              <a:ext uri="{FF2B5EF4-FFF2-40B4-BE49-F238E27FC236}">
                <a16:creationId xmlns:a16="http://schemas.microsoft.com/office/drawing/2014/main" id="{6894CC4D-5FFF-116C-A6A3-BCF9D33730DA}"/>
              </a:ext>
            </a:extLst>
          </p:cNvPr>
          <p:cNvSpPr txBox="1"/>
          <p:nvPr/>
        </p:nvSpPr>
        <p:spPr>
          <a:xfrm>
            <a:off x="3628425" y="1632120"/>
            <a:ext cx="1334200" cy="246221"/>
          </a:xfrm>
          <a:prstGeom prst="rect">
            <a:avLst/>
          </a:prstGeom>
          <a:noFill/>
        </p:spPr>
        <p:txBody>
          <a:bodyPr wrap="square" lIns="91440" tIns="45720" rIns="91440" bIns="45720" rtlCol="0" anchor="t">
            <a:spAutoFit/>
          </a:bodyPr>
          <a:lstStyle/>
          <a:p>
            <a:r>
              <a:rPr lang="en-NZ" sz="1000">
                <a:latin typeface="Geograph Light"/>
              </a:rPr>
              <a:t>1110x555 pixels</a:t>
            </a:r>
            <a:endParaRPr lang="en-NZ" sz="1000">
              <a:latin typeface="Geograph Light" panose="020B0303030202060203" pitchFamily="34" charset="0"/>
            </a:endParaRPr>
          </a:p>
        </p:txBody>
      </p:sp>
      <p:sp>
        <p:nvSpPr>
          <p:cNvPr id="3" name="TextBox 2">
            <a:extLst>
              <a:ext uri="{FF2B5EF4-FFF2-40B4-BE49-F238E27FC236}">
                <a16:creationId xmlns:a16="http://schemas.microsoft.com/office/drawing/2014/main" id="{F2C4211B-7BD2-9A1D-1B59-0974B885E741}"/>
              </a:ext>
            </a:extLst>
          </p:cNvPr>
          <p:cNvSpPr txBox="1"/>
          <p:nvPr/>
        </p:nvSpPr>
        <p:spPr>
          <a:xfrm>
            <a:off x="11582400" y="5286375"/>
            <a:ext cx="431528" cy="369332"/>
          </a:xfrm>
          <a:prstGeom prst="rect">
            <a:avLst/>
          </a:prstGeom>
          <a:noFill/>
        </p:spPr>
        <p:txBody>
          <a:bodyPr wrap="none" lIns="91440" tIns="45720" rIns="91440" bIns="45720" rtlCol="0" anchor="t">
            <a:spAutoFit/>
          </a:bodyPr>
          <a:lstStyle/>
          <a:p>
            <a:r>
              <a:rPr lang="en-NZ"/>
              <a:t>20</a:t>
            </a:r>
          </a:p>
        </p:txBody>
      </p:sp>
      <p:pic>
        <p:nvPicPr>
          <p:cNvPr id="7" name="Picture 6" descr="A person standing on a stage with her arms outstretched&#10;&#10;AI-generated content may be incorrect.">
            <a:extLst>
              <a:ext uri="{FF2B5EF4-FFF2-40B4-BE49-F238E27FC236}">
                <a16:creationId xmlns:a16="http://schemas.microsoft.com/office/drawing/2014/main" id="{75D9716D-6C92-79B8-DFC4-7CF2EF0AD669}"/>
              </a:ext>
            </a:extLst>
          </p:cNvPr>
          <p:cNvPicPr>
            <a:picLocks noChangeAspect="1"/>
          </p:cNvPicPr>
          <p:nvPr/>
        </p:nvPicPr>
        <p:blipFill>
          <a:blip r:embed="rId2"/>
          <a:stretch>
            <a:fillRect/>
          </a:stretch>
        </p:blipFill>
        <p:spPr>
          <a:xfrm>
            <a:off x="4966615" y="357340"/>
            <a:ext cx="3075576" cy="1532640"/>
          </a:xfrm>
          <a:prstGeom prst="rect">
            <a:avLst/>
          </a:prstGeom>
        </p:spPr>
      </p:pic>
      <p:pic>
        <p:nvPicPr>
          <p:cNvPr id="8" name="Picture 7" descr="A person standing in front of a starry sky&#10;&#10;AI-generated content may be incorrect.">
            <a:extLst>
              <a:ext uri="{FF2B5EF4-FFF2-40B4-BE49-F238E27FC236}">
                <a16:creationId xmlns:a16="http://schemas.microsoft.com/office/drawing/2014/main" id="{FB7F7D3B-78D7-926A-127B-4852305B39A1}"/>
              </a:ext>
            </a:extLst>
          </p:cNvPr>
          <p:cNvPicPr>
            <a:picLocks noChangeAspect="1"/>
          </p:cNvPicPr>
          <p:nvPr/>
        </p:nvPicPr>
        <p:blipFill>
          <a:blip r:embed="rId3"/>
          <a:stretch>
            <a:fillRect/>
          </a:stretch>
        </p:blipFill>
        <p:spPr>
          <a:xfrm>
            <a:off x="4965252" y="1986127"/>
            <a:ext cx="3539472" cy="1257167"/>
          </a:xfrm>
          <a:prstGeom prst="rect">
            <a:avLst/>
          </a:prstGeom>
        </p:spPr>
      </p:pic>
      <p:sp>
        <p:nvSpPr>
          <p:cNvPr id="9" name="TextBox 8">
            <a:extLst>
              <a:ext uri="{FF2B5EF4-FFF2-40B4-BE49-F238E27FC236}">
                <a16:creationId xmlns:a16="http://schemas.microsoft.com/office/drawing/2014/main" id="{51BBCA3E-C845-E8F8-11CC-A7E5CB4463FF}"/>
              </a:ext>
            </a:extLst>
          </p:cNvPr>
          <p:cNvSpPr txBox="1"/>
          <p:nvPr/>
        </p:nvSpPr>
        <p:spPr>
          <a:xfrm>
            <a:off x="3628425" y="2997284"/>
            <a:ext cx="1334200" cy="246221"/>
          </a:xfrm>
          <a:prstGeom prst="rect">
            <a:avLst/>
          </a:prstGeom>
          <a:noFill/>
        </p:spPr>
        <p:txBody>
          <a:bodyPr wrap="square" lIns="91440" tIns="45720" rIns="91440" bIns="45720" rtlCol="0" anchor="t">
            <a:spAutoFit/>
          </a:bodyPr>
          <a:lstStyle/>
          <a:p>
            <a:r>
              <a:rPr lang="en-NZ" sz="1000">
                <a:latin typeface="Geograph Light"/>
              </a:rPr>
              <a:t>1600x400 pixels</a:t>
            </a:r>
            <a:endParaRPr lang="en-NZ" sz="1000">
              <a:latin typeface="Geograph Light" panose="020B0303030202060203" pitchFamily="34" charset="0"/>
            </a:endParaRPr>
          </a:p>
        </p:txBody>
      </p:sp>
      <p:sp>
        <p:nvSpPr>
          <p:cNvPr id="11" name="TextBox 10">
            <a:extLst>
              <a:ext uri="{FF2B5EF4-FFF2-40B4-BE49-F238E27FC236}">
                <a16:creationId xmlns:a16="http://schemas.microsoft.com/office/drawing/2014/main" id="{B4A858D5-66C1-D227-A9FB-DBA17E48501D}"/>
              </a:ext>
            </a:extLst>
          </p:cNvPr>
          <p:cNvSpPr txBox="1"/>
          <p:nvPr/>
        </p:nvSpPr>
        <p:spPr>
          <a:xfrm>
            <a:off x="949182" y="4752271"/>
            <a:ext cx="1958610" cy="830997"/>
          </a:xfrm>
          <a:prstGeom prst="rect">
            <a:avLst/>
          </a:prstGeom>
          <a:solidFill>
            <a:schemeClr val="tx2">
              <a:lumMod val="10000"/>
              <a:lumOff val="90000"/>
            </a:schemeClr>
          </a:solidFill>
        </p:spPr>
        <p:txBody>
          <a:bodyPr wrap="square" lIns="91440" tIns="45720" rIns="91440" bIns="45720" rtlCol="0" anchor="t">
            <a:spAutoFit/>
          </a:bodyPr>
          <a:lstStyle/>
          <a:p>
            <a:r>
              <a:rPr lang="en-NZ" sz="1200">
                <a:latin typeface="Geograph Light"/>
              </a:rPr>
              <a:t>Please contact </a:t>
            </a:r>
            <a:r>
              <a:rPr lang="en-NZ" sz="1200">
                <a:latin typeface="Geograph Light"/>
                <a:hlinkClick r:id="rId4"/>
              </a:rPr>
              <a:t>marketing@tec.govt.nz</a:t>
            </a:r>
            <a:r>
              <a:rPr lang="en-NZ" sz="1200">
                <a:latin typeface="Geograph Light"/>
              </a:rPr>
              <a:t> if you need custom banner sizes.</a:t>
            </a:r>
            <a:endParaRPr lang="en-NZ" sz="1200">
              <a:latin typeface="Geograph Light" panose="020B0303030202060203" pitchFamily="34" charset="0"/>
            </a:endParaRPr>
          </a:p>
        </p:txBody>
      </p:sp>
      <p:sp>
        <p:nvSpPr>
          <p:cNvPr id="10" name="TextBox 9">
            <a:extLst>
              <a:ext uri="{FF2B5EF4-FFF2-40B4-BE49-F238E27FC236}">
                <a16:creationId xmlns:a16="http://schemas.microsoft.com/office/drawing/2014/main" id="{F6CC36C1-DFA3-5DD1-F169-FB2674EA787E}"/>
              </a:ext>
            </a:extLst>
          </p:cNvPr>
          <p:cNvSpPr txBox="1"/>
          <p:nvPr/>
        </p:nvSpPr>
        <p:spPr>
          <a:xfrm>
            <a:off x="3702405" y="4250171"/>
            <a:ext cx="1334199" cy="246221"/>
          </a:xfrm>
          <a:prstGeom prst="rect">
            <a:avLst/>
          </a:prstGeom>
          <a:noFill/>
        </p:spPr>
        <p:txBody>
          <a:bodyPr wrap="square" lIns="91440" tIns="45720" rIns="91440" bIns="45720" rtlCol="0" anchor="t">
            <a:spAutoFit/>
          </a:bodyPr>
          <a:lstStyle/>
          <a:p>
            <a:r>
              <a:rPr lang="en-NZ" sz="1000">
                <a:latin typeface="Geograph Light"/>
              </a:rPr>
              <a:t>1920x680 pixels</a:t>
            </a:r>
            <a:endParaRPr lang="en-NZ" sz="1000">
              <a:latin typeface="Geograph Light" panose="020B0303030202060203" pitchFamily="34" charset="0"/>
            </a:endParaRPr>
          </a:p>
        </p:txBody>
      </p:sp>
      <p:pic>
        <p:nvPicPr>
          <p:cNvPr id="14" name="Picture 13" descr="A person standing in front of a screen with her arms out&#10;&#10;AI-generated content may be incorrect.">
            <a:extLst>
              <a:ext uri="{FF2B5EF4-FFF2-40B4-BE49-F238E27FC236}">
                <a16:creationId xmlns:a16="http://schemas.microsoft.com/office/drawing/2014/main" id="{1ABFDFCD-877D-2FB4-FFEB-DD1EFBA31398}"/>
              </a:ext>
            </a:extLst>
          </p:cNvPr>
          <p:cNvPicPr>
            <a:picLocks noChangeAspect="1"/>
          </p:cNvPicPr>
          <p:nvPr/>
        </p:nvPicPr>
        <p:blipFill>
          <a:blip r:embed="rId5"/>
          <a:stretch>
            <a:fillRect/>
          </a:stretch>
        </p:blipFill>
        <p:spPr>
          <a:xfrm>
            <a:off x="4962859" y="3357943"/>
            <a:ext cx="4595855" cy="1147844"/>
          </a:xfrm>
          <a:prstGeom prst="rect">
            <a:avLst/>
          </a:prstGeom>
        </p:spPr>
      </p:pic>
      <p:sp>
        <p:nvSpPr>
          <p:cNvPr id="18" name="TextBox 17">
            <a:extLst>
              <a:ext uri="{FF2B5EF4-FFF2-40B4-BE49-F238E27FC236}">
                <a16:creationId xmlns:a16="http://schemas.microsoft.com/office/drawing/2014/main" id="{8B4B2FA0-958B-03C6-B7F7-AE7962F3D410}"/>
              </a:ext>
            </a:extLst>
          </p:cNvPr>
          <p:cNvSpPr txBox="1"/>
          <p:nvPr/>
        </p:nvSpPr>
        <p:spPr>
          <a:xfrm>
            <a:off x="949182" y="3226800"/>
            <a:ext cx="1958610" cy="646331"/>
          </a:xfrm>
          <a:prstGeom prst="rect">
            <a:avLst/>
          </a:prstGeom>
          <a:solidFill>
            <a:schemeClr val="tx2">
              <a:lumMod val="10000"/>
              <a:lumOff val="90000"/>
            </a:schemeClr>
          </a:solidFill>
          <a:ln>
            <a:noFill/>
          </a:ln>
        </p:spPr>
        <p:txBody>
          <a:bodyPr wrap="square" lIns="91440" tIns="45720" rIns="91440" bIns="45720" rtlCol="0" anchor="t">
            <a:spAutoFit/>
          </a:bodyPr>
          <a:lstStyle/>
          <a:p>
            <a:r>
              <a:rPr lang="en-NZ">
                <a:latin typeface="Geograph Light"/>
                <a:hlinkClick r:id="rId6"/>
              </a:rPr>
              <a:t>Download digital banners</a:t>
            </a:r>
            <a:endParaRPr lang="en-NZ">
              <a:latin typeface="Geograph Light" panose="020B0303030202060203" pitchFamily="34" charset="0"/>
            </a:endParaRPr>
          </a:p>
        </p:txBody>
      </p:sp>
      <p:pic>
        <p:nvPicPr>
          <p:cNvPr id="4" name="Picture 3" descr="A person standing in front of a starry sky&#10;&#10;AI-generated content may be incorrect.">
            <a:extLst>
              <a:ext uri="{FF2B5EF4-FFF2-40B4-BE49-F238E27FC236}">
                <a16:creationId xmlns:a16="http://schemas.microsoft.com/office/drawing/2014/main" id="{8533479B-8E20-0B1A-4770-F3A99AC3F4E3}"/>
              </a:ext>
            </a:extLst>
          </p:cNvPr>
          <p:cNvPicPr>
            <a:picLocks noChangeAspect="1"/>
          </p:cNvPicPr>
          <p:nvPr/>
        </p:nvPicPr>
        <p:blipFill>
          <a:blip r:embed="rId7"/>
          <a:stretch>
            <a:fillRect/>
          </a:stretch>
        </p:blipFill>
        <p:spPr>
          <a:xfrm>
            <a:off x="4962525" y="4623425"/>
            <a:ext cx="4600575" cy="1135399"/>
          </a:xfrm>
          <a:prstGeom prst="rect">
            <a:avLst/>
          </a:prstGeom>
        </p:spPr>
      </p:pic>
    </p:spTree>
    <p:extLst>
      <p:ext uri="{BB962C8B-B14F-4D97-AF65-F5344CB8AC3E}">
        <p14:creationId xmlns:p14="http://schemas.microsoft.com/office/powerpoint/2010/main" val="2954569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A5DFE-2D68-9FA2-C92B-02F5353EC2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6CE8B-5A70-919A-857F-4B3C2B37F399}"/>
              </a:ext>
            </a:extLst>
          </p:cNvPr>
          <p:cNvSpPr txBox="1">
            <a:spLocks/>
          </p:cNvSpPr>
          <p:nvPr/>
        </p:nvSpPr>
        <p:spPr>
          <a:xfrm>
            <a:off x="949182" y="216264"/>
            <a:ext cx="10005330" cy="84444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Z">
                <a:solidFill>
                  <a:srgbClr val="002060"/>
                </a:solidFill>
                <a:latin typeface="Newzald Medium" panose="02000504000000020004" pitchFamily="50" charset="0"/>
                <a:ea typeface="Newzald Medium" panose="02000504000000020004" pitchFamily="50" charset="0"/>
              </a:rPr>
              <a:t>Logo and </a:t>
            </a:r>
          </a:p>
          <a:p>
            <a:r>
              <a:rPr lang="en-NZ">
                <a:solidFill>
                  <a:srgbClr val="002060"/>
                </a:solidFill>
                <a:latin typeface="Newzald Medium" panose="02000504000000020004" pitchFamily="50" charset="0"/>
                <a:ea typeface="Newzald Medium" panose="02000504000000020004" pitchFamily="50" charset="0"/>
              </a:rPr>
              <a:t>guidelines</a:t>
            </a:r>
          </a:p>
        </p:txBody>
      </p:sp>
      <p:pic>
        <p:nvPicPr>
          <p:cNvPr id="6" name="Picture 5">
            <a:extLst>
              <a:ext uri="{FF2B5EF4-FFF2-40B4-BE49-F238E27FC236}">
                <a16:creationId xmlns:a16="http://schemas.microsoft.com/office/drawing/2014/main" id="{4667C32C-CB02-9F9B-1492-36330708052D}"/>
              </a:ext>
            </a:extLst>
          </p:cNvPr>
          <p:cNvPicPr>
            <a:picLocks noChangeAspect="1"/>
          </p:cNvPicPr>
          <p:nvPr/>
        </p:nvPicPr>
        <p:blipFill>
          <a:blip r:embed="rId2"/>
          <a:stretch>
            <a:fillRect/>
          </a:stretch>
        </p:blipFill>
        <p:spPr>
          <a:xfrm>
            <a:off x="4251768" y="100584"/>
            <a:ext cx="7940232" cy="5595562"/>
          </a:xfrm>
          <a:prstGeom prst="rect">
            <a:avLst/>
          </a:prstGeom>
        </p:spPr>
      </p:pic>
      <p:sp>
        <p:nvSpPr>
          <p:cNvPr id="7" name="TextBox 6">
            <a:extLst>
              <a:ext uri="{FF2B5EF4-FFF2-40B4-BE49-F238E27FC236}">
                <a16:creationId xmlns:a16="http://schemas.microsoft.com/office/drawing/2014/main" id="{3859CB80-8C89-DC41-676D-93095D094BC3}"/>
              </a:ext>
            </a:extLst>
          </p:cNvPr>
          <p:cNvSpPr txBox="1"/>
          <p:nvPr/>
        </p:nvSpPr>
        <p:spPr>
          <a:xfrm>
            <a:off x="949182" y="1882702"/>
            <a:ext cx="3123256" cy="2031325"/>
          </a:xfrm>
          <a:prstGeom prst="rect">
            <a:avLst/>
          </a:prstGeom>
          <a:solidFill>
            <a:schemeClr val="tx2">
              <a:lumMod val="10000"/>
              <a:lumOff val="90000"/>
            </a:schemeClr>
          </a:solidFill>
        </p:spPr>
        <p:txBody>
          <a:bodyPr wrap="square" rtlCol="0">
            <a:spAutoFit/>
          </a:bodyPr>
          <a:lstStyle/>
          <a:p>
            <a:r>
              <a:rPr lang="en-NZ">
                <a:latin typeface="Geograph Thin" panose="020B0403030202060203" pitchFamily="34" charset="0"/>
              </a:rPr>
              <a:t>For logo files, please email: marketing@tec.govt.nz</a:t>
            </a:r>
          </a:p>
          <a:p>
            <a:endParaRPr lang="en-NZ">
              <a:latin typeface="Geograph Thin" panose="020B0403030202060203" pitchFamily="34" charset="0"/>
            </a:endParaRPr>
          </a:p>
          <a:p>
            <a:r>
              <a:rPr lang="en-NZ">
                <a:latin typeface="Geograph Thin" panose="020B0403030202060203" pitchFamily="34" charset="0"/>
              </a:rPr>
              <a:t>Please refer to these guidelines when using the </a:t>
            </a:r>
            <a:r>
              <a:rPr lang="en-NZ" err="1">
                <a:latin typeface="Geograph Thin" panose="020B0403030202060203" pitchFamily="34" charset="0"/>
              </a:rPr>
              <a:t>Tahatū</a:t>
            </a:r>
            <a:r>
              <a:rPr lang="en-NZ">
                <a:latin typeface="Geograph Thin" panose="020B0403030202060203" pitchFamily="34" charset="0"/>
              </a:rPr>
              <a:t> Career Navigator logo.</a:t>
            </a:r>
          </a:p>
        </p:txBody>
      </p:sp>
      <p:sp>
        <p:nvSpPr>
          <p:cNvPr id="3" name="TextBox 2">
            <a:extLst>
              <a:ext uri="{FF2B5EF4-FFF2-40B4-BE49-F238E27FC236}">
                <a16:creationId xmlns:a16="http://schemas.microsoft.com/office/drawing/2014/main" id="{8892FDC7-18F7-CF7A-09CF-CCA7A2D3776E}"/>
              </a:ext>
            </a:extLst>
          </p:cNvPr>
          <p:cNvSpPr txBox="1"/>
          <p:nvPr/>
        </p:nvSpPr>
        <p:spPr>
          <a:xfrm>
            <a:off x="11582400" y="5286375"/>
            <a:ext cx="431528" cy="369332"/>
          </a:xfrm>
          <a:prstGeom prst="rect">
            <a:avLst/>
          </a:prstGeom>
          <a:noFill/>
        </p:spPr>
        <p:txBody>
          <a:bodyPr wrap="none" lIns="91440" tIns="45720" rIns="91440" bIns="45720" rtlCol="0" anchor="t">
            <a:spAutoFit/>
          </a:bodyPr>
          <a:lstStyle/>
          <a:p>
            <a:r>
              <a:rPr lang="en-NZ"/>
              <a:t>21</a:t>
            </a:r>
          </a:p>
        </p:txBody>
      </p:sp>
    </p:spTree>
    <p:extLst>
      <p:ext uri="{BB962C8B-B14F-4D97-AF65-F5344CB8AC3E}">
        <p14:creationId xmlns:p14="http://schemas.microsoft.com/office/powerpoint/2010/main" val="2401750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3F594C-CCDC-AD5E-3004-55F4F8F7BE27}"/>
              </a:ext>
            </a:extLst>
          </p:cNvPr>
          <p:cNvSpPr txBox="1"/>
          <p:nvPr/>
        </p:nvSpPr>
        <p:spPr>
          <a:xfrm>
            <a:off x="678942" y="5171039"/>
            <a:ext cx="6094476" cy="923330"/>
          </a:xfrm>
          <a:prstGeom prst="rect">
            <a:avLst/>
          </a:prstGeom>
          <a:noFill/>
        </p:spPr>
        <p:txBody>
          <a:bodyPr wrap="square">
            <a:spAutoFit/>
          </a:bodyPr>
          <a:lstStyle/>
          <a:p>
            <a:r>
              <a:rPr lang="en-NZ">
                <a:solidFill>
                  <a:schemeClr val="bg1"/>
                </a:solidFill>
                <a:latin typeface="Geograph Light" panose="020B0303030202060203" pitchFamily="34" charset="0"/>
              </a:rPr>
              <a:t>If you have any questions about the content in this toolkit, please contact Jean Mowday at: jean.mowday@tec.govt.nz </a:t>
            </a:r>
          </a:p>
        </p:txBody>
      </p:sp>
    </p:spTree>
    <p:extLst>
      <p:ext uri="{BB962C8B-B14F-4D97-AF65-F5344CB8AC3E}">
        <p14:creationId xmlns:p14="http://schemas.microsoft.com/office/powerpoint/2010/main" val="663095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ObjectiveID xmlns="cd0ac1ec-7d43-4e25-b85b-80c25d279e92">A2095338</ObjectiveID>
    <lcf76f155ced4ddcb4097134ff3c332f xmlns="cd0ac1ec-7d43-4e25-b85b-80c25d279e92">
      <Terms xmlns="http://schemas.microsoft.com/office/infopath/2007/PartnerControls"/>
    </lcf76f155ced4ddcb4097134ff3c332f>
    <TaxCatchAll xmlns="ee8615f7-574c-47af-92f5-ccd7aa3bd04a" xsi:nil="true"/>
    <_dlc_DocId xmlns="ee8615f7-574c-47af-92f5-ccd7aa3bd04a">CSSP-241353226-29170</_dlc_DocId>
    <_dlc_DocIdUrl xmlns="ee8615f7-574c-47af-92f5-ccd7aa3bd04a">
      <Url>https://tecgovtnz.sharepoint.com/sites/DOC-Careers/_layouts/15/DocIdRedir.aspx?ID=CSSP-241353226-29170</Url>
      <Description>CSSP-241353226-29170</Description>
    </_dlc_DocIdUrl>
  </documentManagement>
</p:properties>
</file>

<file path=customXml/item3.xml><?xml version="1.0" encoding="utf-8"?>
<metadata xmlns="http://www.objective.com/ecm/document/metadata/DC4691BF00A443899034738234036697" version="1.0.0">
  <systemFields>
    <field name="Objective-Id">
      <value order="0">A2095338</value>
    </field>
    <field name="Objective-Title">
      <value order="0">Tahatu Career Navigator branded ppt</value>
    </field>
    <field name="Objective-Description">
      <value order="0"/>
    </field>
    <field name="Objective-CreationStamp">
      <value order="0">2024-09-12T02:20:31Z</value>
    </field>
    <field name="Objective-IsApproved">
      <value order="0">false</value>
    </field>
    <field name="Objective-IsPublished">
      <value order="0">false</value>
    </field>
    <field name="Objective-DatePublished">
      <value order="0"/>
    </field>
    <field name="Objective-ModificationStamp">
      <value order="0">2024-09-18T04:58:05Z</value>
    </field>
    <field name="Objective-Owner">
      <value order="0">Alivia Tai</value>
    </field>
    <field name="Objective-Path">
      <value order="0">Objective Global Folder:TEC Global Folder (fA27):Strategy Development:Programmes:Careers System Strategy (CSS):Phase 4 (Tahatu Programme) (previously known as Tiro Whetu):Engagement:SD-P-CSS-Phase 4 (Tahatu Programme)-Strategic Engagement- MARKETING:Presentations - Marketing - Strategic Engagement - Tahatu</value>
    </field>
    <field name="Objective-Parent">
      <value order="0">Presentations - Marketing - Strategic Engagement - Tahatu</value>
    </field>
    <field name="Objective-State">
      <value order="0">Being Edited</value>
    </field>
    <field name="Objective-VersionId">
      <value order="0">vA4675287</value>
    </field>
    <field name="Objective-Version">
      <value order="0">1.1</value>
    </field>
    <field name="Objective-VersionNumber">
      <value order="0">4</value>
    </field>
    <field name="Objective-VersionComment">
      <value order="0"/>
    </field>
    <field name="Objective-FileNumber">
      <value order="0">SD-P-01-18-09-06/22-2000</value>
    </field>
    <field name="Objective-Classification">
      <value order="0"/>
    </field>
    <field name="Objective-Caveats">
      <value order="0"/>
    </field>
  </systemFields>
  <catalogues>
    <catalogue name="Document Type Catalogue" type="type" ori="id:cA6">
      <field name="Objective-Reference">
        <value order="0"/>
      </field>
      <field name="Objective-Date">
        <value order="0"/>
      </field>
      <field name="Objective-Action">
        <value order="0"/>
      </field>
      <field name="Objective-Responsible">
        <value order="0"/>
      </field>
      <field name="Objective-Financial Year">
        <value order="0"/>
      </field>
      <field name="Objective-Calendar Year">
        <value order="0"/>
      </field>
      <field name="Objective-EDUMIS Number">
        <value order="0"/>
      </field>
      <field name="Objective-Sub Sector">
        <value order="0"/>
      </field>
      <field name="Objective-Fund Name">
        <value order="0"/>
      </field>
      <field name="Objective-Connect Creator">
        <value order="0"/>
      </field>
    </catalogue>
  </catalogues>
</metadat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haredContentType xmlns="Microsoft.SharePoint.Taxonomy.ContentTypeSync" SourceId="1f6ff3ca-fd37-48f8-bbb1-1ddf95be4f08" ContentTypeId="0x0101" PreviousValue="false" LastSyncTimeStamp="2024-08-21T01:39:28.427Z"/>
</file>

<file path=customXml/item6.xml><?xml version="1.0" encoding="utf-8"?>
<ct:contentTypeSchema xmlns:ct="http://schemas.microsoft.com/office/2006/metadata/contentType" xmlns:ma="http://schemas.microsoft.com/office/2006/metadata/properties/metaAttributes" ct:_="" ma:_="" ma:contentTypeName="Document" ma:contentTypeID="0x01010050F6547830BFFA4C9E9CBD3FAF2A23DA" ma:contentTypeVersion="16" ma:contentTypeDescription="Create a new document." ma:contentTypeScope="" ma:versionID="f3483dbd6d93f1f696aa06625fe0b176">
  <xsd:schema xmlns:xsd="http://www.w3.org/2001/XMLSchema" xmlns:xs="http://www.w3.org/2001/XMLSchema" xmlns:p="http://schemas.microsoft.com/office/2006/metadata/properties" xmlns:ns2="ee8615f7-574c-47af-92f5-ccd7aa3bd04a" xmlns:ns3="cd0ac1ec-7d43-4e25-b85b-80c25d279e92" targetNamespace="http://schemas.microsoft.com/office/2006/metadata/properties" ma:root="true" ma:fieldsID="2f1038e6dd74aeb3d0f4ea4ba38fe70d" ns2:_="" ns3:_="">
    <xsd:import namespace="ee8615f7-574c-47af-92f5-ccd7aa3bd04a"/>
    <xsd:import namespace="cd0ac1ec-7d43-4e25-b85b-80c25d279e92"/>
    <xsd:element name="properties">
      <xsd:complexType>
        <xsd:sequence>
          <xsd:element name="documentManagement">
            <xsd:complexType>
              <xsd:all>
                <xsd:element ref="ns2:_dlc_DocId" minOccurs="0"/>
                <xsd:element ref="ns2:_dlc_DocIdUrl" minOccurs="0"/>
                <xsd:element ref="ns2:_dlc_DocIdPersistId" minOccurs="0"/>
                <xsd:element ref="ns3:ObjectiveID" minOccurs="0"/>
                <xsd:element ref="ns3:MediaServiceMetadata" minOccurs="0"/>
                <xsd:element ref="ns3:MediaServiceFastMetadata" minOccurs="0"/>
                <xsd:element ref="ns3:MediaServiceSearchProperties" minOccurs="0"/>
                <xsd:element ref="ns3:MediaServiceDateTaken" minOccurs="0"/>
                <xsd:element ref="ns3:MediaServiceObjectDetectorVersions"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8615f7-574c-47af-92f5-ccd7aa3bd04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c7c3f76e-0222-4fc7-8a5e-0cc7d45948bb}" ma:internalName="TaxCatchAll" ma:showField="CatchAllData" ma:web="ee8615f7-574c-47af-92f5-ccd7aa3bd04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d0ac1ec-7d43-4e25-b85b-80c25d279e92" elementFormDefault="qualified">
    <xsd:import namespace="http://schemas.microsoft.com/office/2006/documentManagement/types"/>
    <xsd:import namespace="http://schemas.microsoft.com/office/infopath/2007/PartnerControls"/>
    <xsd:element name="ObjectiveID" ma:index="11" nillable="true" ma:displayName="Objective ID" ma:description="Objective ID site column" ma:internalName="ObjectiveID">
      <xsd:simpleType>
        <xsd:restriction base="dms:Text">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f6ff3ca-fd37-48f8-bbb1-1ddf95be4f08"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indexed="true" ma:internalName="MediaServiceLocation"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FB2E4D-6773-42CE-A53F-F608898E4966}">
  <ds:schemaRefs>
    <ds:schemaRef ds:uri="http://schemas.microsoft.com/sharepoint/events"/>
  </ds:schemaRefs>
</ds:datastoreItem>
</file>

<file path=customXml/itemProps2.xml><?xml version="1.0" encoding="utf-8"?>
<ds:datastoreItem xmlns:ds="http://schemas.openxmlformats.org/officeDocument/2006/customXml" ds:itemID="{4830E5B5-8B10-4654-8D78-75B9AE885B38}">
  <ds:schemaRefs>
    <ds:schemaRef ds:uri="http://schemas.microsoft.com/office/2006/documentManagement/types"/>
    <ds:schemaRef ds:uri="ee8615f7-574c-47af-92f5-ccd7aa3bd04a"/>
    <ds:schemaRef ds:uri="http://www.w3.org/XML/1998/namespace"/>
    <ds:schemaRef ds:uri="http://purl.org/dc/terms/"/>
    <ds:schemaRef ds:uri="http://schemas.microsoft.com/office/infopath/2007/PartnerControls"/>
    <ds:schemaRef ds:uri="cd0ac1ec-7d43-4e25-b85b-80c25d279e92"/>
    <ds:schemaRef ds:uri="http://purl.org/dc/dcmitype/"/>
    <ds:schemaRef ds:uri="http://schemas.openxmlformats.org/package/2006/metadata/core-propertie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5745109E-2DDF-40CB-AC2B-FF9B10C90820}">
  <ds:schemaRefs>
    <ds:schemaRef ds:uri="http://www.objective.com/ecm/document/metadata/DC4691BF00A443899034738234036697"/>
  </ds:schemaRefs>
</ds:datastoreItem>
</file>

<file path=customXml/itemProps4.xml><?xml version="1.0" encoding="utf-8"?>
<ds:datastoreItem xmlns:ds="http://schemas.openxmlformats.org/officeDocument/2006/customXml" ds:itemID="{B5BCD681-9813-4D24-8A7A-D420D0A4F8A1}">
  <ds:schemaRefs>
    <ds:schemaRef ds:uri="http://schemas.microsoft.com/sharepoint/v3/contenttype/forms"/>
  </ds:schemaRefs>
</ds:datastoreItem>
</file>

<file path=customXml/itemProps5.xml><?xml version="1.0" encoding="utf-8"?>
<ds:datastoreItem xmlns:ds="http://schemas.openxmlformats.org/officeDocument/2006/customXml" ds:itemID="{E7AF967C-BFCA-4BC6-A37B-EB50CB00548E}">
  <ds:schemaRefs>
    <ds:schemaRef ds:uri="Microsoft.SharePoint.Taxonomy.ContentTypeSync"/>
  </ds:schemaRefs>
</ds:datastoreItem>
</file>

<file path=customXml/itemProps6.xml><?xml version="1.0" encoding="utf-8"?>
<ds:datastoreItem xmlns:ds="http://schemas.openxmlformats.org/officeDocument/2006/customXml" ds:itemID="{07CE1AD7-B46B-4A6B-9B8D-39F5E21CD9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8615f7-574c-47af-92f5-ccd7aa3bd04a"/>
    <ds:schemaRef ds:uri="cd0ac1ec-7d43-4e25-b85b-80c25d279e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f842e77-a06d-4e27-a278-e9985af635b7}" enabled="1" method="Standard" siteId="{e8e4d407-812f-46ec-8e96-0358754f4085}" removed="0"/>
</clbl:labelList>
</file>

<file path=docProps/app.xml><?xml version="1.0" encoding="utf-8"?>
<Properties xmlns="http://schemas.openxmlformats.org/officeDocument/2006/extended-properties" xmlns:vt="http://schemas.openxmlformats.org/officeDocument/2006/docPropsVTypes">
  <TotalTime>0</TotalTime>
  <Words>2148</Words>
  <Application>Microsoft Office PowerPoint</Application>
  <PresentationFormat>Widescreen</PresentationFormat>
  <Paragraphs>217</Paragraphs>
  <Slides>23</Slides>
  <Notes>0</Notes>
  <HiddenSlides>0</HiddenSlides>
  <MMClips>2</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Tahatu Career Navigator branded ppt</dc:title>
  <dc:creator>Jasmin Maaka</dc:creator>
  <cp:lastModifiedBy>Tarah Day</cp:lastModifiedBy>
  <cp:revision>40</cp:revision>
  <dcterms:created xsi:type="dcterms:W3CDTF">2024-09-05T22:17:53Z</dcterms:created>
  <dcterms:modified xsi:type="dcterms:W3CDTF">2026-10-16T03:41:45Z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A2095338</vt:lpwstr>
  </property>
  <property fmtid="{D5CDD505-2E9C-101B-9397-08002B2CF9AE}" pid="4" name="Objective-Title">
    <vt:lpwstr>Tahatu Career Navigator branded ppt</vt:lpwstr>
  </property>
  <property fmtid="{D5CDD505-2E9C-101B-9397-08002B2CF9AE}" pid="5" name="Objective-Description">
    <vt:lpwstr/>
  </property>
  <property fmtid="{D5CDD505-2E9C-101B-9397-08002B2CF9AE}" pid="6" name="Objective-CreationStamp">
    <vt:filetime>2024-09-12T02:20:57Z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2024-09-18T04:58:05Z</vt:filetime>
  </property>
  <property fmtid="{D5CDD505-2E9C-101B-9397-08002B2CF9AE}" pid="11" name="Objective-Owner">
    <vt:lpwstr>Alivia Tai</vt:lpwstr>
  </property>
  <property fmtid="{D5CDD505-2E9C-101B-9397-08002B2CF9AE}" pid="12" name="Objective-Path">
    <vt:lpwstr>Objective Global Folder:TEC Global Folder (fA27):Strategy Development:Programmes:Careers System Strategy (CSS):Phase 4 (Tahatu Programme) (previously known as Tiro Whetu):Engagement:SD-P-CSS-Phase 4 (Tahatu Programme)-Strategic Engagement- MARKETING:Presentations - Marketing - Strategic Engagement - Tahatu:</vt:lpwstr>
  </property>
  <property fmtid="{D5CDD505-2E9C-101B-9397-08002B2CF9AE}" pid="13" name="Objective-Parent">
    <vt:lpwstr>Presentations - Marketing - Strategic Engagement - Tahatu</vt:lpwstr>
  </property>
  <property fmtid="{D5CDD505-2E9C-101B-9397-08002B2CF9AE}" pid="14" name="Objective-State">
    <vt:lpwstr>Being Edited</vt:lpwstr>
  </property>
  <property fmtid="{D5CDD505-2E9C-101B-9397-08002B2CF9AE}" pid="15" name="Objective-VersionId">
    <vt:lpwstr>vA4675287</vt:lpwstr>
  </property>
  <property fmtid="{D5CDD505-2E9C-101B-9397-08002B2CF9AE}" pid="16" name="Objective-Version">
    <vt:lpwstr>1.1</vt:lpwstr>
  </property>
  <property fmtid="{D5CDD505-2E9C-101B-9397-08002B2CF9AE}" pid="17" name="Objective-VersionNumber">
    <vt:r8>4</vt:r8>
  </property>
  <property fmtid="{D5CDD505-2E9C-101B-9397-08002B2CF9AE}" pid="18" name="Objective-VersionComment">
    <vt:lpwstr/>
  </property>
  <property fmtid="{D5CDD505-2E9C-101B-9397-08002B2CF9AE}" pid="19" name="Objective-FileNumber">
    <vt:lpwstr>SD-P-01-18-09-06/22-2000</vt:lpwstr>
  </property>
  <property fmtid="{D5CDD505-2E9C-101B-9397-08002B2CF9AE}" pid="20" name="Objective-Classification">
    <vt:lpwstr>[Inherited - none]</vt:lpwstr>
  </property>
  <property fmtid="{D5CDD505-2E9C-101B-9397-08002B2CF9AE}" pid="21" name="Objective-Caveats">
    <vt:lpwstr/>
  </property>
  <property fmtid="{D5CDD505-2E9C-101B-9397-08002B2CF9AE}" pid="22" name="Objective-Reference">
    <vt:lpwstr/>
  </property>
  <property fmtid="{D5CDD505-2E9C-101B-9397-08002B2CF9AE}" pid="23" name="Objective-Date">
    <vt:lpwstr/>
  </property>
  <property fmtid="{D5CDD505-2E9C-101B-9397-08002B2CF9AE}" pid="24" name="Objective-Action">
    <vt:lpwstr/>
  </property>
  <property fmtid="{D5CDD505-2E9C-101B-9397-08002B2CF9AE}" pid="25" name="Objective-Responsible">
    <vt:lpwstr/>
  </property>
  <property fmtid="{D5CDD505-2E9C-101B-9397-08002B2CF9AE}" pid="26" name="Objective-Financial Year">
    <vt:lpwstr/>
  </property>
  <property fmtid="{D5CDD505-2E9C-101B-9397-08002B2CF9AE}" pid="27" name="Objective-Calendar Year">
    <vt:lpwstr/>
  </property>
  <property fmtid="{D5CDD505-2E9C-101B-9397-08002B2CF9AE}" pid="28" name="Objective-EDUMIS Number">
    <vt:lpwstr/>
  </property>
  <property fmtid="{D5CDD505-2E9C-101B-9397-08002B2CF9AE}" pid="29" name="Objective-Sub Sector">
    <vt:lpwstr/>
  </property>
  <property fmtid="{D5CDD505-2E9C-101B-9397-08002B2CF9AE}" pid="30" name="Objective-Fund Name">
    <vt:lpwstr/>
  </property>
  <property fmtid="{D5CDD505-2E9C-101B-9397-08002B2CF9AE}" pid="31" name="Objective-Connect Creator">
    <vt:lpwstr/>
  </property>
  <property fmtid="{D5CDD505-2E9C-101B-9397-08002B2CF9AE}" pid="32" name="Objective-Comment">
    <vt:lpwstr/>
  </property>
  <property fmtid="{D5CDD505-2E9C-101B-9397-08002B2CF9AE}" pid="33" name="MediaServiceImageTags">
    <vt:lpwstr/>
  </property>
  <property fmtid="{D5CDD505-2E9C-101B-9397-08002B2CF9AE}" pid="34" name="ContentTypeId">
    <vt:lpwstr>0x01010050F6547830BFFA4C9E9CBD3FAF2A23DA</vt:lpwstr>
  </property>
  <property fmtid="{D5CDD505-2E9C-101B-9397-08002B2CF9AE}" pid="35" name="_ExtendedDescription">
    <vt:lpwstr/>
  </property>
  <property fmtid="{D5CDD505-2E9C-101B-9397-08002B2CF9AE}" pid="36" name="_dlc_DocIdItemGuid">
    <vt:lpwstr>5e595865-fce0-4714-abd5-82d3dd69f07f</vt:lpwstr>
  </property>
  <property fmtid="{D5CDD505-2E9C-101B-9397-08002B2CF9AE}" pid="37" name="ClassificationContentMarkingFooterLocations">
    <vt:lpwstr>Office Theme:5</vt:lpwstr>
  </property>
  <property fmtid="{D5CDD505-2E9C-101B-9397-08002B2CF9AE}" pid="38" name="ClassificationContentMarkingFooterText">
    <vt:lpwstr>UNCLASSIFIED</vt:lpwstr>
  </property>
  <property fmtid="{D5CDD505-2E9C-101B-9397-08002B2CF9AE}" pid="39" name="ClassificationContentMarkingHeaderLocations">
    <vt:lpwstr>Office Theme:4</vt:lpwstr>
  </property>
  <property fmtid="{D5CDD505-2E9C-101B-9397-08002B2CF9AE}" pid="40" name="ClassificationContentMarkingHeaderText">
    <vt:lpwstr>UNCLASSIFIED</vt:lpwstr>
  </property>
</Properties>
</file>